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302" r:id="rId38"/>
    <p:sldId id="303" r:id="rId39"/>
    <p:sldId id="304" r:id="rId40"/>
    <p:sldId id="305" r:id="rId41"/>
    <p:sldId id="306" r:id="rId42"/>
    <p:sldId id="307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27" d="100"/>
          <a:sy n="127" d="100"/>
        </p:scale>
        <p:origin x="53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19015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MOBILITY MASTERY SYSTEM · 2026
초기 구축비 0원, 계약 즉시 운영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EXECUTIVE SUMMARY
구축 프로젝트가 아니라, 계약 다음 날부터 쓰는 구독 서비스입니다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OVERVIEW
큰 분류별 주요 기능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왜 모빌하이인가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운영 과제
운수사의 한 달은 같은 숫자를 여러 번 다시 만드는 일입니다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비교
구축형 ERP는 프로젝트를 팔고, 모빌하이는 운영을 팝니다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플랫폼 구성
ERP · FMS · 앱 · IoT가 하나의 기사·차량·노선 정보를 씁니다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설계 원칙
모든 모듈이 같은 다섯 가지 규칙으로 만들어졌습니다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전체 업무 흐름
기준정보에서 경영 보고까지 한 방향으로 흐릅니다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모빌하이 ERP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배차관리 · 일일배차관리
배차는 자동으로 만들어지고, 세 번의 클릭으로 확정됩니다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배차관리 · 승무지시서
확정 뒤 갑자기 생긴 운휴·단축도 한 화면에서 처리합니다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배차관리 · 월간 배차표
한 달 배차를 기사 × 날짜 한 표로 보고, 셀에서 바로 고칩니다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근태관리 · 근태입력
근태는 배차 한 줄에 붙고, 그 값이 그대로 급여로 갑니다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마감
마감은 순서대로 잠기고, 마감된 달은 아무도 고칠 수 없습니다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현황판 · 운전원 점호부
출근 · 음주측정 · 배차를 차고지 화면 하나로 보고, 셀에서 바로 갱신합니다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급여관리
급여는 마감된 근태와 임금표로 계산되고, 명세서까지 한 번에 나옵니다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수입금관리 · 비교검증
타코미터 · 영업데이터 · 기사앱 보고, 세 원천을 한 줄에서 대사합니다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정비 · 자재관리
정비 이력과 부품 출고가 차량 유지비로 바로 집계됩니다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회계관리
전표에서 재무제표, 부가세 신고까지 원장 하나로 만듭니다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수입금관리 · 스마트카드 대사
교통카드 회차 기록을 배차시간표와 회차 단위로 맞춰 수입 누락을 잡습니다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드라이버 앱
기사는 앱에서, 관리자는 ERP에서 같은 배차·근태·급여를 봅니다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FMS · DTG 실시간 관제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FMS 개요
DTG 단말기 무상 설치 → LTE 전송 → 클라우드 → 관제 · ERP 자동 연동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FMS · 실시간 차량 관제
전체 · 운행중 · 이상 차량을 지도 한 장에서 봅니다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FMS · 배차간격 관리
정류장 도착 오차와 배차간격을 실시간으로 잡고, 기사에게 바로 푸시합니다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DTG 분석 · 대시보드
매일 자동 전송되는 DTG를 수신 · 파싱 · 품질 · 위반까지 한 화면에서 봅니다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DTG 분석 · 위반현황 · 자체기준
국토부 11개 기준에 회사 자체기준을 더해 판정하고, 이미 받은 파일도 소급 재판정합니다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DTG 데이터 관리 · 공단 보고
위험운전 판정에서 배차 대사, 공단 eTAS 신고까지 자동으로 처리합니다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FMS · 차량정시성관리
정류장별 계획 대비 도착 오차를 회차 · 차량 단위로 보고, 상습 지연 구간을 찾습니다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DTG 분석 · 배차일보 대사
배차(계획)와 DTG 실제 운행을 자동 대사해 배차 · 근태 · 수입금을 검증합니다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안전 · AI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음주측정 IoT
출근 음주측정 결과가 ERP에 실시간으로 남고, 운행불가는 즉시 통보됩니다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AI 대체기사 자동배차 · 2026 ICT R&amp;D
운행불가 신호부터 배차표 갱신까지 사람 개입 없이 처리합니다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안전 · 음주측정 키오스크
출근 측정 결과가 ERP에 실시간 전송되고, 운행불가는 결원 이벤트로 이어집니다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안전 · AI 대체기사 자동배차
결원 이벤트부터 순차 자동 컨택, 배차표 갱신까지 한 화면에서 재연됩니다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도입 · 가격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가격표 · 2026
초기 구축비 0원, 업종별 대당 월 정액입니다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도입 절차
상담에서 운영까지 8단계 — 구독형은 계약 직후 바로 운영에 들어갑니다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서비스 지원
도입 이후가 진짜 서비스입니다 — 별도 현장 교육 없이도 언제든 즉시 대응합니다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서울소프트
2008년 사업화, 모빌리티 ERP 1세대 기업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제품소개 · 웹 시뮬레이션
이 제안서의 모든 화면을 웹에서 로그인 없이 직접 조작해 보실 수 있습니다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문의
보유 대수와 노선만 알려 주시면 요금과 일정을 바로 안내합니다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부록 · 기능 목록 1/3
배차 · 근태 · 인사 · 급여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부록 · 기능 목록 2/3
수입금 · 차량 · 안전 · 정비 · 자재 · 회계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부록 · 기능 목록 3/3
FMS · DTG · 앱 · 기초정보 · AI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8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9.png"/><Relationship Id="rId5" Type="http://schemas.openxmlformats.org/officeDocument/2006/relationships/image" Target="../media/image6.png"/><Relationship Id="rId4" Type="http://schemas.openxmlformats.org/officeDocument/2006/relationships/image" Target="../media/image5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7.png"/><Relationship Id="rId4" Type="http://schemas.openxmlformats.org/officeDocument/2006/relationships/image" Target="../media/image54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1.png"/><Relationship Id="rId4" Type="http://schemas.openxmlformats.org/officeDocument/2006/relationships/image" Target="../media/image20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1F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498080" y="-1463040"/>
            <a:ext cx="6858000" cy="6858000"/>
          </a:xfrm>
          <a:prstGeom prst="ellipse">
            <a:avLst/>
          </a:prstGeom>
          <a:solidFill>
            <a:srgbClr val="14315A"/>
          </a:solidFill>
          <a:ln w="12700">
            <a:solidFill>
              <a:srgbClr val="14315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" name="Text 1"/>
          <p:cNvSpPr txBox="1"/>
          <p:nvPr/>
        </p:nvSpPr>
        <p:spPr>
          <a:xfrm>
            <a:off x="548640" y="640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8FE3D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MOBILITY MASTERY SYSTEM · 2026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05156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8FE3D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모빌하이  MobilHi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737360"/>
            <a:ext cx="6217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8FE3D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초기 구축비 0원, 계약 즉시 운영</a:t>
            </a:r>
            <a:endParaRPr lang="en-US" sz="32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2468880"/>
            <a:ext cx="6217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시내버스 ERP × FMS 플랫폼</a:t>
            </a:r>
            <a:endParaRPr lang="en-US" sz="3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3383280"/>
            <a:ext cx="6217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C9D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배차 · 근태 · 급여 · 수입금 · 회계 · 정비와 DTG 실시간 관제를 월 구독 하나로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548640" y="4572000"/>
            <a:ext cx="1920240" cy="274320"/>
          </a:xfrm>
          <a:prstGeom prst="roundRect">
            <a:avLst>
              <a:gd name="adj" fmla="val 50000"/>
            </a:avLst>
          </a:prstGeom>
          <a:solidFill>
            <a:srgbClr val="0FA98F"/>
          </a:solidFill>
          <a:ln w="12700">
            <a:solidFill>
              <a:srgbClr val="0FA98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" name="Text 7"/>
          <p:cNvSpPr txBox="1"/>
          <p:nvPr/>
        </p:nvSpPr>
        <p:spPr>
          <a:xfrm>
            <a:off x="548640" y="4572000"/>
            <a:ext cx="192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월 50만원부터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2596896" y="4572000"/>
            <a:ext cx="2286000" cy="274320"/>
          </a:xfrm>
          <a:prstGeom prst="roundRect">
            <a:avLst>
              <a:gd name="adj" fmla="val 50000"/>
            </a:avLst>
          </a:prstGeom>
          <a:solidFill>
            <a:srgbClr val="0FA98F"/>
          </a:solidFill>
          <a:ln w="12700">
            <a:solidFill>
              <a:srgbClr val="0FA98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1" name="Text 9"/>
          <p:cNvSpPr txBox="1"/>
          <p:nvPr/>
        </p:nvSpPr>
        <p:spPr>
          <a:xfrm>
            <a:off x="2596896" y="457200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DTG 단말기 무상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5010912" y="4572000"/>
            <a:ext cx="2103120" cy="274320"/>
          </a:xfrm>
          <a:prstGeom prst="roundRect">
            <a:avLst>
              <a:gd name="adj" fmla="val 50000"/>
            </a:avLst>
          </a:prstGeom>
          <a:solidFill>
            <a:srgbClr val="0FA98F"/>
          </a:solidFill>
          <a:ln w="12700">
            <a:solidFill>
              <a:srgbClr val="0FA98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3" name="Text 11"/>
          <p:cNvSpPr txBox="1"/>
          <p:nvPr/>
        </p:nvSpPr>
        <p:spPr>
          <a:xfrm>
            <a:off x="5010912" y="457200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실시간 관제 무상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7242048" y="4572000"/>
            <a:ext cx="1920240" cy="274320"/>
          </a:xfrm>
          <a:prstGeom prst="roundRect">
            <a:avLst>
              <a:gd name="adj" fmla="val 50000"/>
            </a:avLst>
          </a:prstGeom>
          <a:solidFill>
            <a:srgbClr val="0FA98F"/>
          </a:solidFill>
          <a:ln w="12700">
            <a:solidFill>
              <a:srgbClr val="0FA98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5" name="Text 13"/>
          <p:cNvSpPr txBox="1"/>
          <p:nvPr/>
        </p:nvSpPr>
        <p:spPr>
          <a:xfrm>
            <a:off x="7242048" y="4572000"/>
            <a:ext cx="192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조달청 혁신제품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6949440" y="1463040"/>
            <a:ext cx="5029200" cy="3424428"/>
          </a:xfrm>
          <a:prstGeom prst="roundRect">
            <a:avLst>
              <a:gd name="adj" fmla="val 2670"/>
            </a:avLst>
          </a:prstGeom>
          <a:solidFill>
            <a:srgbClr val="2A3644"/>
          </a:solidFill>
          <a:ln w="12700">
            <a:solidFill>
              <a:srgbClr val="2A3644"/>
            </a:solidFill>
            <a:prstDash val="solid"/>
          </a:ln>
          <a:effectLst>
            <a:outerShdw blurRad="152400" dist="50800" dir="54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17" name="Shape 15"/>
          <p:cNvSpPr/>
          <p:nvPr/>
        </p:nvSpPr>
        <p:spPr>
          <a:xfrm>
            <a:off x="7077456" y="1554480"/>
            <a:ext cx="100584" cy="100584"/>
          </a:xfrm>
          <a:prstGeom prst="ellipse">
            <a:avLst/>
          </a:prstGeom>
          <a:solidFill>
            <a:srgbClr val="E5484D"/>
          </a:solidFill>
          <a:ln w="12700">
            <a:solidFill>
              <a:srgbClr val="E5484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8" name="Shape 16"/>
          <p:cNvSpPr/>
          <p:nvPr/>
        </p:nvSpPr>
        <p:spPr>
          <a:xfrm>
            <a:off x="7242048" y="1554480"/>
            <a:ext cx="100584" cy="100584"/>
          </a:xfrm>
          <a:prstGeom prst="ellipse">
            <a:avLst/>
          </a:prstGeom>
          <a:solidFill>
            <a:srgbClr val="F2B01E"/>
          </a:solidFill>
          <a:ln w="12700">
            <a:solidFill>
              <a:srgbClr val="F2B01E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9" name="Shape 17"/>
          <p:cNvSpPr/>
          <p:nvPr/>
        </p:nvSpPr>
        <p:spPr>
          <a:xfrm>
            <a:off x="7406640" y="1554480"/>
            <a:ext cx="100584" cy="100584"/>
          </a:xfrm>
          <a:prstGeom prst="ellipse">
            <a:avLst/>
          </a:prstGeom>
          <a:solidFill>
            <a:srgbClr val="3DBE5B"/>
          </a:solidFill>
          <a:ln w="12700">
            <a:solidFill>
              <a:srgbClr val="3DBE5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0" name="Shape 18"/>
          <p:cNvSpPr/>
          <p:nvPr/>
        </p:nvSpPr>
        <p:spPr>
          <a:xfrm>
            <a:off x="7680960" y="1527048"/>
            <a:ext cx="4114800" cy="164592"/>
          </a:xfrm>
          <a:prstGeom prst="roundRect">
            <a:avLst>
              <a:gd name="adj" fmla="val 50000"/>
            </a:avLst>
          </a:prstGeom>
          <a:solidFill>
            <a:srgbClr val="3B4756"/>
          </a:solidFill>
          <a:ln w="12700">
            <a:solidFill>
              <a:srgbClr val="3B475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1" name="Text 19"/>
          <p:cNvSpPr txBox="1"/>
          <p:nvPr/>
        </p:nvSpPr>
        <p:spPr>
          <a:xfrm>
            <a:off x="7772400" y="1527048"/>
            <a:ext cx="3931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C4CD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mobilhi  ·  운행정보 › 실시간 차량 위치</a:t>
            </a:r>
            <a:endParaRPr lang="en-US" sz="750" dirty="0"/>
          </a:p>
        </p:txBody>
      </p:sp>
      <p:sp>
        <p:nvSpPr>
          <p:cNvPr id="23" name="Text 20"/>
          <p:cNvSpPr txBox="1"/>
          <p:nvPr/>
        </p:nvSpPr>
        <p:spPr>
          <a:xfrm>
            <a:off x="548640" y="59893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8FA3B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㈜서울소프트  ·  2026.09  ·  v3.0</a:t>
            </a:r>
            <a:endParaRPr lang="en-US" sz="1100" dirty="0"/>
          </a:p>
        </p:txBody>
      </p:sp>
      <p:sp>
        <p:nvSpPr>
          <p:cNvPr id="24" name="Text 21"/>
          <p:cNvSpPr txBox="1"/>
          <p:nvPr/>
        </p:nvSpPr>
        <p:spPr>
          <a:xfrm>
            <a:off x="548640" y="635508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7F93A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서울소프트 모빌하이 · 화면 속 인명·차량·금액은 데모용 데이터이며 일부 화면은 개인정보 보호를 위해 흐림 처리했습니다</a:t>
            </a:r>
            <a:endParaRPr lang="en-US" sz="800" dirty="0"/>
          </a:p>
        </p:txBody>
      </p:sp>
      <p:pic>
        <p:nvPicPr>
          <p:cNvPr id="25" name="Picture 24" descr="demo_fms_liv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5160" y="1755648"/>
            <a:ext cx="4937760" cy="30861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0FA98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EXECUTIVE SUMMARY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9441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구축 프로젝트가 아니라, 계약 다음 날부터 쓰는 구독 서비스입니다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9601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서울소프트 모빌하이 · 화면 속 인명·차량·금액은 데모용 데이터이며 일부 화면은 개인정보 보호를 위해 흐림 처리했습니다</a:t>
            </a:r>
            <a:endParaRPr lang="en-US" sz="800" dirty="0"/>
          </a:p>
        </p:txBody>
      </p:sp>
      <p:sp>
        <p:nvSpPr>
          <p:cNvPr id="5" name="Text 3"/>
          <p:cNvSpPr txBox="1"/>
          <p:nvPr/>
        </p:nvSpPr>
        <p:spPr>
          <a:xfrm>
            <a:off x="9814255" y="649224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MobilHi  ·  02</a:t>
            </a:r>
            <a:endParaRPr lang="en-US" sz="850" dirty="0"/>
          </a:p>
        </p:txBody>
      </p:sp>
      <p:sp>
        <p:nvSpPr>
          <p:cNvPr id="6" name="Shape 4"/>
          <p:cNvSpPr/>
          <p:nvPr/>
        </p:nvSpPr>
        <p:spPr>
          <a:xfrm>
            <a:off x="548640" y="1683600"/>
            <a:ext cx="2636444" cy="1554480"/>
          </a:xfrm>
          <a:prstGeom prst="roundRect">
            <a:avLst>
              <a:gd name="adj" fmla="val 5882"/>
            </a:avLst>
          </a:prstGeom>
          <a:solidFill>
            <a:srgbClr val="E9F0F8"/>
          </a:solidFill>
          <a:ln w="6350">
            <a:solidFill>
              <a:srgbClr val="E9F0F8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Text 5"/>
          <p:cNvSpPr txBox="1"/>
          <p:nvPr/>
        </p:nvSpPr>
        <p:spPr>
          <a:xfrm>
            <a:off x="777240" y="1820761"/>
            <a:ext cx="217924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0원</a:t>
            </a:r>
            <a:endParaRPr lang="en-US" sz="3800" dirty="0"/>
          </a:p>
        </p:txBody>
      </p:sp>
      <p:sp>
        <p:nvSpPr>
          <p:cNvPr id="8" name="Text 6"/>
          <p:cNvSpPr txBox="1"/>
          <p:nvPr/>
        </p:nvSpPr>
        <p:spPr>
          <a:xfrm>
            <a:off x="777240" y="2643721"/>
            <a:ext cx="217924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초기 구축비 (구독형)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3367964" y="1683600"/>
            <a:ext cx="2636444" cy="1554480"/>
          </a:xfrm>
          <a:prstGeom prst="roundRect">
            <a:avLst>
              <a:gd name="adj" fmla="val 5882"/>
            </a:avLst>
          </a:prstGeom>
          <a:solidFill>
            <a:srgbClr val="E9F0F8"/>
          </a:solidFill>
          <a:ln w="6350">
            <a:solidFill>
              <a:srgbClr val="E9F0F8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" name="Text 8"/>
          <p:cNvSpPr txBox="1"/>
          <p:nvPr/>
        </p:nvSpPr>
        <p:spPr>
          <a:xfrm>
            <a:off x="3596564" y="1820761"/>
            <a:ext cx="217924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대당 1만원</a:t>
            </a:r>
            <a:endParaRPr lang="en-US" sz="3000" dirty="0"/>
          </a:p>
        </p:txBody>
      </p:sp>
      <p:sp>
        <p:nvSpPr>
          <p:cNvPr id="11" name="Text 9"/>
          <p:cNvSpPr txBox="1"/>
          <p:nvPr/>
        </p:nvSpPr>
        <p:spPr>
          <a:xfrm>
            <a:off x="3596564" y="2643721"/>
            <a:ext cx="217924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시내버스 월 구독료 / 대 · VAT 별도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6187288" y="1683600"/>
            <a:ext cx="2636444" cy="1554480"/>
          </a:xfrm>
          <a:prstGeom prst="roundRect">
            <a:avLst>
              <a:gd name="adj" fmla="val 5882"/>
            </a:avLst>
          </a:prstGeom>
          <a:solidFill>
            <a:srgbClr val="E9F0F8"/>
          </a:solidFill>
          <a:ln w="6350">
            <a:solidFill>
              <a:srgbClr val="E9F0F8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3" name="Text 11"/>
          <p:cNvSpPr txBox="1"/>
          <p:nvPr/>
        </p:nvSpPr>
        <p:spPr>
          <a:xfrm>
            <a:off x="6415888" y="1820761"/>
            <a:ext cx="217924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2,000여 건</a:t>
            </a:r>
            <a:endParaRPr lang="en-US" sz="3000" dirty="0"/>
          </a:p>
        </p:txBody>
      </p:sp>
      <p:sp>
        <p:nvSpPr>
          <p:cNvPr id="14" name="Text 12"/>
          <p:cNvSpPr txBox="1"/>
          <p:nvPr/>
        </p:nvSpPr>
        <p:spPr>
          <a:xfrm>
            <a:off x="6415888" y="2643721"/>
            <a:ext cx="217924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구축 사례 (2024.06 누적)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9006611" y="1683600"/>
            <a:ext cx="2636444" cy="1554480"/>
          </a:xfrm>
          <a:prstGeom prst="roundRect">
            <a:avLst>
              <a:gd name="adj" fmla="val 5882"/>
            </a:avLst>
          </a:prstGeom>
          <a:solidFill>
            <a:srgbClr val="E9F0F8"/>
          </a:solidFill>
          <a:ln w="6350">
            <a:solidFill>
              <a:srgbClr val="E9F0F8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6" name="Text 14"/>
          <p:cNvSpPr txBox="1"/>
          <p:nvPr/>
        </p:nvSpPr>
        <p:spPr>
          <a:xfrm>
            <a:off x="9235211" y="1820761"/>
            <a:ext cx="217924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18년</a:t>
            </a:r>
            <a:endParaRPr lang="en-US" sz="3800" dirty="0"/>
          </a:p>
        </p:txBody>
      </p:sp>
      <p:sp>
        <p:nvSpPr>
          <p:cNvPr id="17" name="Text 15"/>
          <p:cNvSpPr txBox="1"/>
          <p:nvPr/>
        </p:nvSpPr>
        <p:spPr>
          <a:xfrm>
            <a:off x="9235211" y="2643721"/>
            <a:ext cx="217924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모빌리티 ERP 1세대 · 2008년 사업화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548640" y="3649561"/>
            <a:ext cx="566928" cy="566928"/>
          </a:xfrm>
          <a:prstGeom prst="ellipse">
            <a:avLst/>
          </a:prstGeom>
          <a:solidFill>
            <a:srgbClr val="0FA98F"/>
          </a:solidFill>
          <a:ln w="12700">
            <a:solidFill>
              <a:srgbClr val="0FA98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1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703" y="3785806"/>
            <a:ext cx="294803" cy="294803"/>
          </a:xfrm>
          <a:prstGeom prst="rect">
            <a:avLst/>
          </a:prstGeom>
        </p:spPr>
      </p:pic>
      <p:sp>
        <p:nvSpPr>
          <p:cNvPr id="20" name="Text 17"/>
          <p:cNvSpPr txBox="1"/>
          <p:nvPr/>
        </p:nvSpPr>
        <p:spPr>
          <a:xfrm>
            <a:off x="1325880" y="3631272"/>
            <a:ext cx="45870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구독형 · 초기 구축비 없음</a:t>
            </a:r>
            <a:endParaRPr lang="en-US" sz="1600" dirty="0"/>
          </a:p>
        </p:txBody>
      </p:sp>
      <p:sp>
        <p:nvSpPr>
          <p:cNvPr id="21" name="Text 18"/>
          <p:cNvSpPr txBox="1"/>
          <p:nvPr/>
        </p:nvSpPr>
        <p:spPr>
          <a:xfrm>
            <a:off x="1325880" y="3978744"/>
            <a:ext cx="45870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100"/>
              </a:spcAft>
              <a:buNone/>
            </a:pPr>
            <a:r>
              <a:rPr lang="en-US" sz="1200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업종별 대당 월 정액(시내버스 대당 1만원), 계약 직후 즉시 운영</a:t>
            </a:r>
            <a:endParaRPr lang="en-US" sz="1200" dirty="0"/>
          </a:p>
          <a:p>
            <a:pPr marL="0" indent="0">
              <a:spcAft>
                <a:spcPts val="100"/>
              </a:spcAft>
              <a:buNone/>
            </a:pPr>
            <a:r>
              <a:rPr lang="en-US" sz="1200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진입</a:t>
            </a:r>
            <a:endParaRPr lang="en-US" sz="1200" dirty="0"/>
          </a:p>
        </p:txBody>
      </p:sp>
      <p:sp>
        <p:nvSpPr>
          <p:cNvPr id="22" name="Shape 19"/>
          <p:cNvSpPr/>
          <p:nvPr/>
        </p:nvSpPr>
        <p:spPr>
          <a:xfrm>
            <a:off x="6233008" y="3649561"/>
            <a:ext cx="566928" cy="566928"/>
          </a:xfrm>
          <a:prstGeom prst="ellipse">
            <a:avLst/>
          </a:prstGeom>
          <a:solidFill>
            <a:srgbClr val="0FA98F"/>
          </a:solidFill>
          <a:ln w="12700">
            <a:solidFill>
              <a:srgbClr val="0FA98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2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9070" y="3785806"/>
            <a:ext cx="294803" cy="294803"/>
          </a:xfrm>
          <a:prstGeom prst="rect">
            <a:avLst/>
          </a:prstGeom>
        </p:spPr>
      </p:pic>
      <p:sp>
        <p:nvSpPr>
          <p:cNvPr id="24" name="Text 20"/>
          <p:cNvSpPr txBox="1"/>
          <p:nvPr/>
        </p:nvSpPr>
        <p:spPr>
          <a:xfrm>
            <a:off x="7010248" y="3631272"/>
            <a:ext cx="45870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ERP × FMS 한 플랫폼</a:t>
            </a:r>
            <a:endParaRPr lang="en-US" sz="1600" dirty="0"/>
          </a:p>
        </p:txBody>
      </p:sp>
      <p:sp>
        <p:nvSpPr>
          <p:cNvPr id="25" name="Text 21"/>
          <p:cNvSpPr txBox="1"/>
          <p:nvPr/>
        </p:nvSpPr>
        <p:spPr>
          <a:xfrm>
            <a:off x="7010248" y="3978744"/>
            <a:ext cx="45870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100"/>
              </a:spcAft>
              <a:buNone/>
            </a:pPr>
            <a:r>
              <a:rPr lang="en-US" sz="1200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배차·급여·회계와 DTG 실시간 관제가 같은 기사·차량 정보를 사용</a:t>
            </a:r>
            <a:endParaRPr lang="en-US" sz="1200" dirty="0"/>
          </a:p>
        </p:txBody>
      </p:sp>
      <p:sp>
        <p:nvSpPr>
          <p:cNvPr id="26" name="Shape 22"/>
          <p:cNvSpPr/>
          <p:nvPr/>
        </p:nvSpPr>
        <p:spPr>
          <a:xfrm>
            <a:off x="548640" y="4746841"/>
            <a:ext cx="566928" cy="566928"/>
          </a:xfrm>
          <a:prstGeom prst="ellipse">
            <a:avLst/>
          </a:prstGeom>
          <a:solidFill>
            <a:srgbClr val="0FA98F"/>
          </a:solidFill>
          <a:ln w="12700">
            <a:solidFill>
              <a:srgbClr val="0FA98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2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703" y="4883086"/>
            <a:ext cx="294803" cy="294803"/>
          </a:xfrm>
          <a:prstGeom prst="rect">
            <a:avLst/>
          </a:prstGeom>
        </p:spPr>
      </p:pic>
      <p:sp>
        <p:nvSpPr>
          <p:cNvPr id="28" name="Text 23"/>
          <p:cNvSpPr txBox="1"/>
          <p:nvPr/>
        </p:nvSpPr>
        <p:spPr>
          <a:xfrm>
            <a:off x="1325880" y="4728553"/>
            <a:ext cx="45870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DTG 단말기 무상 · 관제 무상</a:t>
            </a:r>
            <a:endParaRPr lang="en-US" sz="1600" dirty="0"/>
          </a:p>
        </p:txBody>
      </p:sp>
      <p:sp>
        <p:nvSpPr>
          <p:cNvPr id="29" name="Text 24"/>
          <p:cNvSpPr txBox="1"/>
          <p:nvPr/>
        </p:nvSpPr>
        <p:spPr>
          <a:xfrm>
            <a:off x="1325880" y="5076025"/>
            <a:ext cx="45870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100"/>
              </a:spcAft>
              <a:buNone/>
            </a:pPr>
            <a:r>
              <a:rPr lang="en-US" sz="1200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통신형 DTG 설치 시 실시간 관제시스템 무상 제공</a:t>
            </a:r>
            <a:endParaRPr lang="en-US" sz="1200" dirty="0"/>
          </a:p>
        </p:txBody>
      </p:sp>
      <p:sp>
        <p:nvSpPr>
          <p:cNvPr id="30" name="Shape 25"/>
          <p:cNvSpPr/>
          <p:nvPr/>
        </p:nvSpPr>
        <p:spPr>
          <a:xfrm>
            <a:off x="6233008" y="4746841"/>
            <a:ext cx="566928" cy="566928"/>
          </a:xfrm>
          <a:prstGeom prst="ellipse">
            <a:avLst/>
          </a:prstGeom>
          <a:solidFill>
            <a:srgbClr val="0FA98F"/>
          </a:solidFill>
          <a:ln w="12700">
            <a:solidFill>
              <a:srgbClr val="0FA98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3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69070" y="4883086"/>
            <a:ext cx="294803" cy="294803"/>
          </a:xfrm>
          <a:prstGeom prst="rect">
            <a:avLst/>
          </a:prstGeom>
        </p:spPr>
      </p:pic>
      <p:sp>
        <p:nvSpPr>
          <p:cNvPr id="32" name="Text 26"/>
          <p:cNvSpPr txBox="1"/>
          <p:nvPr/>
        </p:nvSpPr>
        <p:spPr>
          <a:xfrm>
            <a:off x="7010248" y="4728553"/>
            <a:ext cx="45870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배차·급여 커스텀 무상</a:t>
            </a:r>
            <a:endParaRPr lang="en-US" sz="1600" dirty="0"/>
          </a:p>
        </p:txBody>
      </p:sp>
      <p:sp>
        <p:nvSpPr>
          <p:cNvPr id="33" name="Text 27"/>
          <p:cNvSpPr txBox="1"/>
          <p:nvPr/>
        </p:nvSpPr>
        <p:spPr>
          <a:xfrm>
            <a:off x="7010248" y="5076025"/>
            <a:ext cx="45870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100"/>
              </a:spcAft>
              <a:buNone/>
            </a:pPr>
            <a:r>
              <a:rPr lang="en-US" sz="1200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운수사별 배차 방식·임금표를 무상 맞춤 설정, 클라우드 자동</a:t>
            </a:r>
            <a:endParaRPr lang="en-US" sz="1200" dirty="0"/>
          </a:p>
          <a:p>
            <a:pPr marL="0" indent="0">
              <a:spcAft>
                <a:spcPts val="100"/>
              </a:spcAft>
              <a:buNone/>
            </a:pPr>
            <a:r>
              <a:rPr lang="en-US" sz="1200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업그레이드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0FA98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OVERVIEW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9441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큰 분류별 주요 기능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9601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서울소프트 모빌하이 · 화면 속 인명·차량·금액은 데모용 데이터이며 일부 화면은 개인정보 보호를 위해 흐림 처리했습니다</a:t>
            </a:r>
            <a:endParaRPr lang="en-US" sz="800" dirty="0"/>
          </a:p>
        </p:txBody>
      </p:sp>
      <p:sp>
        <p:nvSpPr>
          <p:cNvPr id="5" name="Text 3"/>
          <p:cNvSpPr txBox="1"/>
          <p:nvPr/>
        </p:nvSpPr>
        <p:spPr>
          <a:xfrm>
            <a:off x="9814255" y="649224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MobilHi  ·  03</a:t>
            </a:r>
            <a:endParaRPr lang="en-US" sz="850" dirty="0"/>
          </a:p>
        </p:txBody>
      </p:sp>
      <p:sp>
        <p:nvSpPr>
          <p:cNvPr id="6" name="Shape 4"/>
          <p:cNvSpPr/>
          <p:nvPr/>
        </p:nvSpPr>
        <p:spPr>
          <a:xfrm>
            <a:off x="548640" y="1354520"/>
            <a:ext cx="11094415" cy="694944"/>
          </a:xfrm>
          <a:prstGeom prst="roundRect">
            <a:avLst>
              <a:gd name="adj" fmla="val 11628"/>
            </a:avLst>
          </a:prstGeom>
          <a:solidFill>
            <a:srgbClr val="F4F7FB"/>
          </a:solidFill>
          <a:ln w="6350">
            <a:solidFill>
              <a:srgbClr val="F4F7F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Text 5"/>
          <p:cNvSpPr txBox="1"/>
          <p:nvPr/>
        </p:nvSpPr>
        <p:spPr>
          <a:xfrm>
            <a:off x="777240" y="1354520"/>
            <a:ext cx="64008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FA98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01</a:t>
            </a:r>
            <a:endParaRPr lang="en-US" sz="2400" dirty="0"/>
          </a:p>
        </p:txBody>
      </p:sp>
      <p:sp>
        <p:nvSpPr>
          <p:cNvPr id="8" name="Shape 6"/>
          <p:cNvSpPr/>
          <p:nvPr/>
        </p:nvSpPr>
        <p:spPr>
          <a:xfrm>
            <a:off x="1463040" y="1491680"/>
            <a:ext cx="512064" cy="512064"/>
          </a:xfrm>
          <a:prstGeom prst="ellipse">
            <a:avLst/>
          </a:prstGeom>
          <a:solidFill>
            <a:srgbClr val="0B1F3A"/>
          </a:solidFill>
          <a:ln w="12700">
            <a:solidFill>
              <a:srgbClr val="0B1F3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5935" y="1610552"/>
            <a:ext cx="266273" cy="266273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2148840" y="1354520"/>
            <a:ext cx="23774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왜 모빌하이인가</a:t>
            </a:r>
            <a:endParaRPr lang="en-US" sz="1700" dirty="0"/>
          </a:p>
        </p:txBody>
      </p:sp>
      <p:sp>
        <p:nvSpPr>
          <p:cNvPr id="11" name="Shape 8"/>
          <p:cNvSpPr/>
          <p:nvPr/>
        </p:nvSpPr>
        <p:spPr>
          <a:xfrm>
            <a:off x="4663440" y="1610552"/>
            <a:ext cx="1030605" cy="2743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2" name="Text 9"/>
          <p:cNvSpPr txBox="1"/>
          <p:nvPr/>
        </p:nvSpPr>
        <p:spPr>
          <a:xfrm>
            <a:off x="4663440" y="1610552"/>
            <a:ext cx="103060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반복 업무</a:t>
            </a:r>
            <a:endParaRPr lang="en-US" sz="1050" dirty="0"/>
          </a:p>
        </p:txBody>
      </p:sp>
      <p:sp>
        <p:nvSpPr>
          <p:cNvPr id="13" name="Shape 10"/>
          <p:cNvSpPr/>
          <p:nvPr/>
        </p:nvSpPr>
        <p:spPr>
          <a:xfrm>
            <a:off x="5785485" y="1610552"/>
            <a:ext cx="1451991" cy="2743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4" name="Text 11"/>
          <p:cNvSpPr txBox="1"/>
          <p:nvPr/>
        </p:nvSpPr>
        <p:spPr>
          <a:xfrm>
            <a:off x="5785485" y="1610552"/>
            <a:ext cx="1451991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구축형 ERP 비교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7328916" y="1610552"/>
            <a:ext cx="1163955" cy="2743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6" name="Text 13"/>
          <p:cNvSpPr txBox="1"/>
          <p:nvPr/>
        </p:nvSpPr>
        <p:spPr>
          <a:xfrm>
            <a:off x="7328916" y="1610552"/>
            <a:ext cx="116395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플랫폼 구성</a:t>
            </a:r>
            <a:endParaRPr lang="en-US" sz="1050" dirty="0"/>
          </a:p>
        </p:txBody>
      </p:sp>
      <p:sp>
        <p:nvSpPr>
          <p:cNvPr id="17" name="Shape 14"/>
          <p:cNvSpPr/>
          <p:nvPr/>
        </p:nvSpPr>
        <p:spPr>
          <a:xfrm>
            <a:off x="8584311" y="1610552"/>
            <a:ext cx="1030605" cy="2743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8" name="Text 15"/>
          <p:cNvSpPr txBox="1"/>
          <p:nvPr/>
        </p:nvSpPr>
        <p:spPr>
          <a:xfrm>
            <a:off x="8584311" y="1610552"/>
            <a:ext cx="103060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설계 원칙</a:t>
            </a:r>
            <a:endParaRPr lang="en-US" sz="1050" dirty="0"/>
          </a:p>
        </p:txBody>
      </p:sp>
      <p:sp>
        <p:nvSpPr>
          <p:cNvPr id="19" name="Shape 16"/>
          <p:cNvSpPr/>
          <p:nvPr/>
        </p:nvSpPr>
        <p:spPr>
          <a:xfrm>
            <a:off x="9706356" y="1610552"/>
            <a:ext cx="1030605" cy="2743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0" name="Text 17"/>
          <p:cNvSpPr txBox="1"/>
          <p:nvPr/>
        </p:nvSpPr>
        <p:spPr>
          <a:xfrm>
            <a:off x="9706356" y="1610552"/>
            <a:ext cx="103060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업무 흐름</a:t>
            </a:r>
            <a:endParaRPr lang="en-US" sz="1050" dirty="0"/>
          </a:p>
        </p:txBody>
      </p:sp>
      <p:sp>
        <p:nvSpPr>
          <p:cNvPr id="21" name="Shape 18"/>
          <p:cNvSpPr/>
          <p:nvPr/>
        </p:nvSpPr>
        <p:spPr>
          <a:xfrm>
            <a:off x="548640" y="2122616"/>
            <a:ext cx="11094415" cy="786384"/>
          </a:xfrm>
          <a:prstGeom prst="roundRect">
            <a:avLst>
              <a:gd name="adj" fmla="val 11628"/>
            </a:avLst>
          </a:prstGeom>
          <a:solidFill>
            <a:srgbClr val="E9F0F8"/>
          </a:solidFill>
          <a:ln w="6350">
            <a:solidFill>
              <a:srgbClr val="E9F0F8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2" name="Text 19"/>
          <p:cNvSpPr txBox="1"/>
          <p:nvPr/>
        </p:nvSpPr>
        <p:spPr>
          <a:xfrm>
            <a:off x="777240" y="2122616"/>
            <a:ext cx="64008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FA98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02</a:t>
            </a:r>
            <a:endParaRPr lang="en-US" sz="2400" dirty="0"/>
          </a:p>
        </p:txBody>
      </p:sp>
      <p:sp>
        <p:nvSpPr>
          <p:cNvPr id="23" name="Shape 20"/>
          <p:cNvSpPr/>
          <p:nvPr/>
        </p:nvSpPr>
        <p:spPr>
          <a:xfrm>
            <a:off x="1463040" y="2259776"/>
            <a:ext cx="512064" cy="512064"/>
          </a:xfrm>
          <a:prstGeom prst="ellipse">
            <a:avLst/>
          </a:prstGeom>
          <a:solidFill>
            <a:srgbClr val="0B1F3A"/>
          </a:solidFill>
          <a:ln w="12700">
            <a:solidFill>
              <a:srgbClr val="0B1F3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2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5935" y="2378648"/>
            <a:ext cx="266273" cy="266273"/>
          </a:xfrm>
          <a:prstGeom prst="rect">
            <a:avLst/>
          </a:prstGeom>
        </p:spPr>
      </p:pic>
      <p:sp>
        <p:nvSpPr>
          <p:cNvPr id="25" name="Text 21"/>
          <p:cNvSpPr txBox="1"/>
          <p:nvPr/>
        </p:nvSpPr>
        <p:spPr>
          <a:xfrm>
            <a:off x="2148840" y="2122616"/>
            <a:ext cx="23774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ERP</a:t>
            </a:r>
            <a:endParaRPr lang="en-US" sz="1700" dirty="0"/>
          </a:p>
        </p:txBody>
      </p:sp>
      <p:sp>
        <p:nvSpPr>
          <p:cNvPr id="26" name="Shape 22"/>
          <p:cNvSpPr/>
          <p:nvPr/>
        </p:nvSpPr>
        <p:spPr>
          <a:xfrm>
            <a:off x="4663440" y="2204912"/>
            <a:ext cx="723900" cy="2743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7" name="Text 23"/>
          <p:cNvSpPr txBox="1"/>
          <p:nvPr/>
        </p:nvSpPr>
        <p:spPr>
          <a:xfrm>
            <a:off x="4663440" y="2204912"/>
            <a:ext cx="7239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배차</a:t>
            </a:r>
            <a:endParaRPr lang="en-US" sz="1050" dirty="0"/>
          </a:p>
        </p:txBody>
      </p:sp>
      <p:sp>
        <p:nvSpPr>
          <p:cNvPr id="28" name="Shape 24"/>
          <p:cNvSpPr/>
          <p:nvPr/>
        </p:nvSpPr>
        <p:spPr>
          <a:xfrm>
            <a:off x="5478780" y="2204912"/>
            <a:ext cx="1123950" cy="2743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9" name="Text 25"/>
          <p:cNvSpPr txBox="1"/>
          <p:nvPr/>
        </p:nvSpPr>
        <p:spPr>
          <a:xfrm>
            <a:off x="5478780" y="2204912"/>
            <a:ext cx="112395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승무지시서</a:t>
            </a:r>
            <a:endParaRPr lang="en-US" sz="1050" dirty="0"/>
          </a:p>
        </p:txBody>
      </p:sp>
      <p:sp>
        <p:nvSpPr>
          <p:cNvPr id="30" name="Shape 26"/>
          <p:cNvSpPr/>
          <p:nvPr/>
        </p:nvSpPr>
        <p:spPr>
          <a:xfrm>
            <a:off x="6694170" y="2204912"/>
            <a:ext cx="1163955" cy="2743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1" name="Text 27"/>
          <p:cNvSpPr txBox="1"/>
          <p:nvPr/>
        </p:nvSpPr>
        <p:spPr>
          <a:xfrm>
            <a:off x="6694170" y="2204912"/>
            <a:ext cx="116395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월간 배차표</a:t>
            </a:r>
            <a:endParaRPr lang="en-US" sz="1050" dirty="0"/>
          </a:p>
        </p:txBody>
      </p:sp>
      <p:sp>
        <p:nvSpPr>
          <p:cNvPr id="32" name="Shape 28"/>
          <p:cNvSpPr/>
          <p:nvPr/>
        </p:nvSpPr>
        <p:spPr>
          <a:xfrm>
            <a:off x="7949565" y="2204912"/>
            <a:ext cx="1139952" cy="2743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3" name="Text 29"/>
          <p:cNvSpPr txBox="1"/>
          <p:nvPr/>
        </p:nvSpPr>
        <p:spPr>
          <a:xfrm>
            <a:off x="7949565" y="2204912"/>
            <a:ext cx="11399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근태 · 마감</a:t>
            </a:r>
            <a:endParaRPr lang="en-US" sz="1050" dirty="0"/>
          </a:p>
        </p:txBody>
      </p:sp>
      <p:sp>
        <p:nvSpPr>
          <p:cNvPr id="34" name="Shape 30"/>
          <p:cNvSpPr/>
          <p:nvPr/>
        </p:nvSpPr>
        <p:spPr>
          <a:xfrm>
            <a:off x="9180957" y="2204912"/>
            <a:ext cx="1139952" cy="2743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5" name="Text 31"/>
          <p:cNvSpPr txBox="1"/>
          <p:nvPr/>
        </p:nvSpPr>
        <p:spPr>
          <a:xfrm>
            <a:off x="9180957" y="2204912"/>
            <a:ext cx="11399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인사 · 교육</a:t>
            </a:r>
            <a:endParaRPr lang="en-US" sz="1050" dirty="0"/>
          </a:p>
        </p:txBody>
      </p:sp>
      <p:sp>
        <p:nvSpPr>
          <p:cNvPr id="36" name="Shape 32"/>
          <p:cNvSpPr/>
          <p:nvPr/>
        </p:nvSpPr>
        <p:spPr>
          <a:xfrm>
            <a:off x="10412349" y="2204912"/>
            <a:ext cx="723900" cy="2743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7" name="Text 33"/>
          <p:cNvSpPr txBox="1"/>
          <p:nvPr/>
        </p:nvSpPr>
        <p:spPr>
          <a:xfrm>
            <a:off x="10412349" y="2204912"/>
            <a:ext cx="7239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급여</a:t>
            </a:r>
            <a:endParaRPr lang="en-US" sz="1050" dirty="0"/>
          </a:p>
        </p:txBody>
      </p:sp>
      <p:sp>
        <p:nvSpPr>
          <p:cNvPr id="38" name="Shape 34"/>
          <p:cNvSpPr/>
          <p:nvPr/>
        </p:nvSpPr>
        <p:spPr>
          <a:xfrm>
            <a:off x="4663440" y="2552384"/>
            <a:ext cx="1430655" cy="2743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9" name="Text 35"/>
          <p:cNvSpPr txBox="1"/>
          <p:nvPr/>
        </p:nvSpPr>
        <p:spPr>
          <a:xfrm>
            <a:off x="4663440" y="2552384"/>
            <a:ext cx="143065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교통카드 수입금</a:t>
            </a:r>
            <a:endParaRPr lang="en-US" sz="1050" dirty="0"/>
          </a:p>
        </p:txBody>
      </p:sp>
      <p:sp>
        <p:nvSpPr>
          <p:cNvPr id="40" name="Shape 36"/>
          <p:cNvSpPr/>
          <p:nvPr/>
        </p:nvSpPr>
        <p:spPr>
          <a:xfrm>
            <a:off x="6185535" y="2552384"/>
            <a:ext cx="1139952" cy="2743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1" name="Text 37"/>
          <p:cNvSpPr txBox="1"/>
          <p:nvPr/>
        </p:nvSpPr>
        <p:spPr>
          <a:xfrm>
            <a:off x="6185535" y="2552384"/>
            <a:ext cx="11399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정비 · 자재</a:t>
            </a:r>
            <a:endParaRPr lang="en-US" sz="1050" dirty="0"/>
          </a:p>
        </p:txBody>
      </p:sp>
      <p:sp>
        <p:nvSpPr>
          <p:cNvPr id="42" name="Shape 38"/>
          <p:cNvSpPr/>
          <p:nvPr/>
        </p:nvSpPr>
        <p:spPr>
          <a:xfrm>
            <a:off x="7416927" y="2552384"/>
            <a:ext cx="723900" cy="2743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3" name="Text 39"/>
          <p:cNvSpPr txBox="1"/>
          <p:nvPr/>
        </p:nvSpPr>
        <p:spPr>
          <a:xfrm>
            <a:off x="7416927" y="2552384"/>
            <a:ext cx="7239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회계</a:t>
            </a:r>
            <a:endParaRPr lang="en-US" sz="1050" dirty="0"/>
          </a:p>
        </p:txBody>
      </p:sp>
      <p:sp>
        <p:nvSpPr>
          <p:cNvPr id="44" name="Shape 40"/>
          <p:cNvSpPr/>
          <p:nvPr/>
        </p:nvSpPr>
        <p:spPr>
          <a:xfrm>
            <a:off x="8232267" y="2552384"/>
            <a:ext cx="990600" cy="2743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5" name="Text 41"/>
          <p:cNvSpPr txBox="1"/>
          <p:nvPr/>
        </p:nvSpPr>
        <p:spPr>
          <a:xfrm>
            <a:off x="8232267" y="2552384"/>
            <a:ext cx="990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운행기록</a:t>
            </a:r>
            <a:endParaRPr lang="en-US" sz="1050" dirty="0"/>
          </a:p>
        </p:txBody>
      </p:sp>
      <p:sp>
        <p:nvSpPr>
          <p:cNvPr id="46" name="Shape 42"/>
          <p:cNvSpPr/>
          <p:nvPr/>
        </p:nvSpPr>
        <p:spPr>
          <a:xfrm>
            <a:off x="9314307" y="2552384"/>
            <a:ext cx="1163955" cy="2743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7" name="Text 43"/>
          <p:cNvSpPr txBox="1"/>
          <p:nvPr/>
        </p:nvSpPr>
        <p:spPr>
          <a:xfrm>
            <a:off x="9314307" y="2552384"/>
            <a:ext cx="116395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드라이버 앱</a:t>
            </a:r>
            <a:endParaRPr lang="en-US" sz="1050" dirty="0"/>
          </a:p>
        </p:txBody>
      </p:sp>
      <p:sp>
        <p:nvSpPr>
          <p:cNvPr id="48" name="Shape 44"/>
          <p:cNvSpPr/>
          <p:nvPr/>
        </p:nvSpPr>
        <p:spPr>
          <a:xfrm>
            <a:off x="548640" y="2982152"/>
            <a:ext cx="11094415" cy="786384"/>
          </a:xfrm>
          <a:prstGeom prst="roundRect">
            <a:avLst>
              <a:gd name="adj" fmla="val 11628"/>
            </a:avLst>
          </a:prstGeom>
          <a:solidFill>
            <a:srgbClr val="F4F7FB"/>
          </a:solidFill>
          <a:ln w="6350">
            <a:solidFill>
              <a:srgbClr val="F4F7F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9" name="Text 45"/>
          <p:cNvSpPr txBox="1"/>
          <p:nvPr/>
        </p:nvSpPr>
        <p:spPr>
          <a:xfrm>
            <a:off x="777240" y="2982152"/>
            <a:ext cx="64008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FA98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03</a:t>
            </a:r>
            <a:endParaRPr lang="en-US" sz="2400" dirty="0"/>
          </a:p>
        </p:txBody>
      </p:sp>
      <p:sp>
        <p:nvSpPr>
          <p:cNvPr id="50" name="Shape 46"/>
          <p:cNvSpPr/>
          <p:nvPr/>
        </p:nvSpPr>
        <p:spPr>
          <a:xfrm>
            <a:off x="1463040" y="3119312"/>
            <a:ext cx="512064" cy="512064"/>
          </a:xfrm>
          <a:prstGeom prst="ellipse">
            <a:avLst/>
          </a:prstGeom>
          <a:solidFill>
            <a:srgbClr val="0B1F3A"/>
          </a:solidFill>
          <a:ln w="12700">
            <a:solidFill>
              <a:srgbClr val="0B1F3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5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85935" y="3238184"/>
            <a:ext cx="266273" cy="266273"/>
          </a:xfrm>
          <a:prstGeom prst="rect">
            <a:avLst/>
          </a:prstGeom>
        </p:spPr>
      </p:pic>
      <p:sp>
        <p:nvSpPr>
          <p:cNvPr id="52" name="Text 47"/>
          <p:cNvSpPr txBox="1"/>
          <p:nvPr/>
        </p:nvSpPr>
        <p:spPr>
          <a:xfrm>
            <a:off x="2148840" y="2982152"/>
            <a:ext cx="23774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FMS · 관제</a:t>
            </a:r>
            <a:endParaRPr lang="en-US" sz="1700" dirty="0"/>
          </a:p>
        </p:txBody>
      </p:sp>
      <p:sp>
        <p:nvSpPr>
          <p:cNvPr id="53" name="Shape 48"/>
          <p:cNvSpPr/>
          <p:nvPr/>
        </p:nvSpPr>
        <p:spPr>
          <a:xfrm>
            <a:off x="4663440" y="3064448"/>
            <a:ext cx="1318641" cy="2743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4" name="Text 49"/>
          <p:cNvSpPr txBox="1"/>
          <p:nvPr/>
        </p:nvSpPr>
        <p:spPr>
          <a:xfrm>
            <a:off x="4663440" y="3064448"/>
            <a:ext cx="1318641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DTG 무상 설치</a:t>
            </a:r>
            <a:endParaRPr lang="en-US" sz="1050" dirty="0"/>
          </a:p>
        </p:txBody>
      </p:sp>
      <p:sp>
        <p:nvSpPr>
          <p:cNvPr id="55" name="Shape 50"/>
          <p:cNvSpPr/>
          <p:nvPr/>
        </p:nvSpPr>
        <p:spPr>
          <a:xfrm>
            <a:off x="6073521" y="3064448"/>
            <a:ext cx="1163955" cy="2743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6" name="Text 51"/>
          <p:cNvSpPr txBox="1"/>
          <p:nvPr/>
        </p:nvSpPr>
        <p:spPr>
          <a:xfrm>
            <a:off x="6073521" y="3064448"/>
            <a:ext cx="116395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실시간 관제</a:t>
            </a:r>
            <a:endParaRPr lang="en-US" sz="1050" dirty="0"/>
          </a:p>
        </p:txBody>
      </p:sp>
      <p:sp>
        <p:nvSpPr>
          <p:cNvPr id="57" name="Shape 52"/>
          <p:cNvSpPr/>
          <p:nvPr/>
        </p:nvSpPr>
        <p:spPr>
          <a:xfrm>
            <a:off x="7328916" y="3064448"/>
            <a:ext cx="990600" cy="2743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8" name="Text 53"/>
          <p:cNvSpPr txBox="1"/>
          <p:nvPr/>
        </p:nvSpPr>
        <p:spPr>
          <a:xfrm>
            <a:off x="7328916" y="3064448"/>
            <a:ext cx="990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배차간격</a:t>
            </a:r>
            <a:endParaRPr lang="en-US" sz="1050" dirty="0"/>
          </a:p>
        </p:txBody>
      </p:sp>
      <p:sp>
        <p:nvSpPr>
          <p:cNvPr id="59" name="Shape 54"/>
          <p:cNvSpPr/>
          <p:nvPr/>
        </p:nvSpPr>
        <p:spPr>
          <a:xfrm>
            <a:off x="8410956" y="3064448"/>
            <a:ext cx="1030605" cy="2743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0" name="Text 55"/>
          <p:cNvSpPr txBox="1"/>
          <p:nvPr/>
        </p:nvSpPr>
        <p:spPr>
          <a:xfrm>
            <a:off x="8410956" y="3064448"/>
            <a:ext cx="103060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운전 품질</a:t>
            </a:r>
            <a:endParaRPr lang="en-US" sz="1050" dirty="0"/>
          </a:p>
        </p:txBody>
      </p:sp>
      <p:sp>
        <p:nvSpPr>
          <p:cNvPr id="61" name="Shape 56"/>
          <p:cNvSpPr/>
          <p:nvPr/>
        </p:nvSpPr>
        <p:spPr>
          <a:xfrm>
            <a:off x="9533001" y="3064448"/>
            <a:ext cx="1163955" cy="2743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2" name="Text 57"/>
          <p:cNvSpPr txBox="1"/>
          <p:nvPr/>
        </p:nvSpPr>
        <p:spPr>
          <a:xfrm>
            <a:off x="9533001" y="3064448"/>
            <a:ext cx="116395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운전자 평가</a:t>
            </a:r>
            <a:endParaRPr lang="en-US" sz="1050" dirty="0"/>
          </a:p>
        </p:txBody>
      </p:sp>
      <p:sp>
        <p:nvSpPr>
          <p:cNvPr id="63" name="Shape 58"/>
          <p:cNvSpPr/>
          <p:nvPr/>
        </p:nvSpPr>
        <p:spPr>
          <a:xfrm>
            <a:off x="4663440" y="3411920"/>
            <a:ext cx="1612011" cy="2743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4" name="Text 59"/>
          <p:cNvSpPr txBox="1"/>
          <p:nvPr/>
        </p:nvSpPr>
        <p:spPr>
          <a:xfrm>
            <a:off x="4663440" y="3411920"/>
            <a:ext cx="1612011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DTG 데이터 · eTAS</a:t>
            </a:r>
            <a:endParaRPr lang="en-US" sz="1050" dirty="0"/>
          </a:p>
        </p:txBody>
      </p:sp>
      <p:sp>
        <p:nvSpPr>
          <p:cNvPr id="65" name="Shape 60"/>
          <p:cNvSpPr/>
          <p:nvPr/>
        </p:nvSpPr>
        <p:spPr>
          <a:xfrm>
            <a:off x="6366891" y="3411920"/>
            <a:ext cx="1030605" cy="2743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6" name="Text 61"/>
          <p:cNvSpPr txBox="1"/>
          <p:nvPr/>
        </p:nvSpPr>
        <p:spPr>
          <a:xfrm>
            <a:off x="6366891" y="3411920"/>
            <a:ext cx="103060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차량 센서</a:t>
            </a:r>
            <a:endParaRPr lang="en-US" sz="1050" dirty="0"/>
          </a:p>
        </p:txBody>
      </p:sp>
      <p:sp>
        <p:nvSpPr>
          <p:cNvPr id="67" name="Shape 62"/>
          <p:cNvSpPr/>
          <p:nvPr/>
        </p:nvSpPr>
        <p:spPr>
          <a:xfrm>
            <a:off x="7488936" y="3411920"/>
            <a:ext cx="1030605" cy="2743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8" name="Text 63"/>
          <p:cNvSpPr txBox="1"/>
          <p:nvPr/>
        </p:nvSpPr>
        <p:spPr>
          <a:xfrm>
            <a:off x="7488936" y="3411920"/>
            <a:ext cx="103060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원가 분석</a:t>
            </a:r>
            <a:endParaRPr lang="en-US" sz="1050" dirty="0"/>
          </a:p>
        </p:txBody>
      </p:sp>
      <p:sp>
        <p:nvSpPr>
          <p:cNvPr id="69" name="Shape 64"/>
          <p:cNvSpPr/>
          <p:nvPr/>
        </p:nvSpPr>
        <p:spPr>
          <a:xfrm>
            <a:off x="548640" y="3841687"/>
            <a:ext cx="11094415" cy="694944"/>
          </a:xfrm>
          <a:prstGeom prst="roundRect">
            <a:avLst>
              <a:gd name="adj" fmla="val 11628"/>
            </a:avLst>
          </a:prstGeom>
          <a:solidFill>
            <a:srgbClr val="E9F0F8"/>
          </a:solidFill>
          <a:ln w="6350">
            <a:solidFill>
              <a:srgbClr val="E9F0F8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0" name="Text 65"/>
          <p:cNvSpPr txBox="1"/>
          <p:nvPr/>
        </p:nvSpPr>
        <p:spPr>
          <a:xfrm>
            <a:off x="777240" y="3841687"/>
            <a:ext cx="64008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FA98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04</a:t>
            </a:r>
            <a:endParaRPr lang="en-US" sz="2400" dirty="0"/>
          </a:p>
        </p:txBody>
      </p:sp>
      <p:sp>
        <p:nvSpPr>
          <p:cNvPr id="71" name="Shape 66"/>
          <p:cNvSpPr/>
          <p:nvPr/>
        </p:nvSpPr>
        <p:spPr>
          <a:xfrm>
            <a:off x="1463040" y="3978848"/>
            <a:ext cx="512064" cy="512064"/>
          </a:xfrm>
          <a:prstGeom prst="ellipse">
            <a:avLst/>
          </a:prstGeom>
          <a:solidFill>
            <a:srgbClr val="0B1F3A"/>
          </a:solidFill>
          <a:ln w="12700">
            <a:solidFill>
              <a:srgbClr val="0B1F3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7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85935" y="4097720"/>
            <a:ext cx="266273" cy="266273"/>
          </a:xfrm>
          <a:prstGeom prst="rect">
            <a:avLst/>
          </a:prstGeom>
        </p:spPr>
      </p:pic>
      <p:sp>
        <p:nvSpPr>
          <p:cNvPr id="73" name="Text 67"/>
          <p:cNvSpPr txBox="1"/>
          <p:nvPr/>
        </p:nvSpPr>
        <p:spPr>
          <a:xfrm>
            <a:off x="2148840" y="3841687"/>
            <a:ext cx="23774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안전 · AI</a:t>
            </a:r>
            <a:endParaRPr lang="en-US" sz="1700" dirty="0"/>
          </a:p>
        </p:txBody>
      </p:sp>
      <p:sp>
        <p:nvSpPr>
          <p:cNvPr id="74" name="Shape 68"/>
          <p:cNvSpPr/>
          <p:nvPr/>
        </p:nvSpPr>
        <p:spPr>
          <a:xfrm>
            <a:off x="4663440" y="4097720"/>
            <a:ext cx="1265301" cy="2743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5" name="Text 69"/>
          <p:cNvSpPr txBox="1"/>
          <p:nvPr/>
        </p:nvSpPr>
        <p:spPr>
          <a:xfrm>
            <a:off x="4663440" y="4097720"/>
            <a:ext cx="1265301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음주측정 IoT</a:t>
            </a:r>
            <a:endParaRPr lang="en-US" sz="1050" dirty="0"/>
          </a:p>
        </p:txBody>
      </p:sp>
      <p:sp>
        <p:nvSpPr>
          <p:cNvPr id="76" name="Shape 70"/>
          <p:cNvSpPr/>
          <p:nvPr/>
        </p:nvSpPr>
        <p:spPr>
          <a:xfrm>
            <a:off x="6020181" y="4097720"/>
            <a:ext cx="1769364" cy="2743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7" name="Text 71"/>
          <p:cNvSpPr txBox="1"/>
          <p:nvPr/>
        </p:nvSpPr>
        <p:spPr>
          <a:xfrm>
            <a:off x="6020181" y="4097720"/>
            <a:ext cx="17693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AI 대체기사 자동배차</a:t>
            </a:r>
            <a:endParaRPr lang="en-US" sz="1050" dirty="0"/>
          </a:p>
        </p:txBody>
      </p:sp>
      <p:sp>
        <p:nvSpPr>
          <p:cNvPr id="78" name="Shape 72"/>
          <p:cNvSpPr/>
          <p:nvPr/>
        </p:nvSpPr>
        <p:spPr>
          <a:xfrm>
            <a:off x="548640" y="5377880"/>
            <a:ext cx="11094415" cy="694944"/>
          </a:xfrm>
          <a:prstGeom prst="roundRect">
            <a:avLst>
              <a:gd name="adj" fmla="val 11628"/>
            </a:avLst>
          </a:prstGeom>
          <a:solidFill>
            <a:srgbClr val="F4F7FB"/>
          </a:solidFill>
          <a:ln w="6350">
            <a:solidFill>
              <a:srgbClr val="F4F7F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9" name="Text 73"/>
          <p:cNvSpPr txBox="1"/>
          <p:nvPr/>
        </p:nvSpPr>
        <p:spPr>
          <a:xfrm>
            <a:off x="777240" y="5377880"/>
            <a:ext cx="64008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FA98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06</a:t>
            </a:r>
            <a:endParaRPr lang="en-US" sz="2400" dirty="0"/>
          </a:p>
        </p:txBody>
      </p:sp>
      <p:sp>
        <p:nvSpPr>
          <p:cNvPr id="80" name="Shape 74"/>
          <p:cNvSpPr/>
          <p:nvPr/>
        </p:nvSpPr>
        <p:spPr>
          <a:xfrm>
            <a:off x="1463040" y="5515040"/>
            <a:ext cx="512064" cy="512064"/>
          </a:xfrm>
          <a:prstGeom prst="ellipse">
            <a:avLst/>
          </a:prstGeom>
          <a:solidFill>
            <a:srgbClr val="0B1F3A"/>
          </a:solidFill>
          <a:ln w="12700">
            <a:solidFill>
              <a:srgbClr val="0B1F3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81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85935" y="5633912"/>
            <a:ext cx="266273" cy="266273"/>
          </a:xfrm>
          <a:prstGeom prst="rect">
            <a:avLst/>
          </a:prstGeom>
        </p:spPr>
      </p:pic>
      <p:sp>
        <p:nvSpPr>
          <p:cNvPr id="82" name="Text 75"/>
          <p:cNvSpPr txBox="1"/>
          <p:nvPr/>
        </p:nvSpPr>
        <p:spPr>
          <a:xfrm>
            <a:off x="2148840" y="5377880"/>
            <a:ext cx="23774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도입 · 가격</a:t>
            </a:r>
            <a:endParaRPr lang="en-US" sz="1700" dirty="0"/>
          </a:p>
        </p:txBody>
      </p:sp>
      <p:sp>
        <p:nvSpPr>
          <p:cNvPr id="83" name="Shape 76"/>
          <p:cNvSpPr/>
          <p:nvPr/>
        </p:nvSpPr>
        <p:spPr>
          <a:xfrm>
            <a:off x="4663440" y="5633912"/>
            <a:ext cx="857250" cy="2743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4" name="Text 77"/>
          <p:cNvSpPr txBox="1"/>
          <p:nvPr/>
        </p:nvSpPr>
        <p:spPr>
          <a:xfrm>
            <a:off x="4663440" y="5633912"/>
            <a:ext cx="85725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가격표</a:t>
            </a:r>
            <a:endParaRPr lang="en-US" sz="1050" dirty="0"/>
          </a:p>
        </p:txBody>
      </p:sp>
      <p:sp>
        <p:nvSpPr>
          <p:cNvPr id="85" name="Shape 78"/>
          <p:cNvSpPr/>
          <p:nvPr/>
        </p:nvSpPr>
        <p:spPr>
          <a:xfrm>
            <a:off x="5612130" y="5633912"/>
            <a:ext cx="1030605" cy="2743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6" name="Text 79"/>
          <p:cNvSpPr txBox="1"/>
          <p:nvPr/>
        </p:nvSpPr>
        <p:spPr>
          <a:xfrm>
            <a:off x="5612130" y="5633912"/>
            <a:ext cx="103060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도입 절차</a:t>
            </a:r>
            <a:endParaRPr lang="en-US" sz="1050" dirty="0"/>
          </a:p>
        </p:txBody>
      </p:sp>
      <p:sp>
        <p:nvSpPr>
          <p:cNvPr id="87" name="Shape 80"/>
          <p:cNvSpPr/>
          <p:nvPr/>
        </p:nvSpPr>
        <p:spPr>
          <a:xfrm>
            <a:off x="6734175" y="5633912"/>
            <a:ext cx="1163955" cy="2743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8" name="Text 81"/>
          <p:cNvSpPr txBox="1"/>
          <p:nvPr/>
        </p:nvSpPr>
        <p:spPr>
          <a:xfrm>
            <a:off x="6734175" y="5633912"/>
            <a:ext cx="116395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서비스 지원</a:t>
            </a:r>
            <a:endParaRPr lang="en-US" sz="1050" dirty="0"/>
          </a:p>
        </p:txBody>
      </p:sp>
      <p:sp>
        <p:nvSpPr>
          <p:cNvPr id="89" name="Shape 82"/>
          <p:cNvSpPr/>
          <p:nvPr/>
        </p:nvSpPr>
        <p:spPr>
          <a:xfrm>
            <a:off x="7989570" y="5633912"/>
            <a:ext cx="1030605" cy="2743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0" name="Text 83"/>
          <p:cNvSpPr txBox="1"/>
          <p:nvPr/>
        </p:nvSpPr>
        <p:spPr>
          <a:xfrm>
            <a:off x="7989570" y="5633912"/>
            <a:ext cx="103060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회사 소개</a:t>
            </a:r>
            <a:endParaRPr lang="en-US" sz="1050" dirty="0"/>
          </a:p>
        </p:txBody>
      </p:sp>
      <p:sp>
        <p:nvSpPr>
          <p:cNvPr id="91" name="Shape 84"/>
          <p:cNvSpPr/>
          <p:nvPr/>
        </p:nvSpPr>
        <p:spPr>
          <a:xfrm>
            <a:off x="9111615" y="5633912"/>
            <a:ext cx="723900" cy="2743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2" name="Text 85"/>
          <p:cNvSpPr txBox="1"/>
          <p:nvPr/>
        </p:nvSpPr>
        <p:spPr>
          <a:xfrm>
            <a:off x="9111615" y="5633912"/>
            <a:ext cx="7239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문의</a:t>
            </a:r>
            <a:endParaRPr lang="en-US" sz="1050" dirty="0"/>
          </a:p>
        </p:txBody>
      </p:sp>
      <p:sp>
        <p:nvSpPr>
          <p:cNvPr id="94" name="Shape 72"/>
          <p:cNvSpPr/>
          <p:nvPr/>
        </p:nvSpPr>
        <p:spPr>
          <a:xfrm>
            <a:off x="548640" y="4609784"/>
            <a:ext cx="11094415" cy="694944"/>
          </a:xfrm>
          <a:prstGeom prst="roundRect">
            <a:avLst>
              <a:gd name="adj" fmla="val 11628"/>
            </a:avLst>
          </a:prstGeom>
          <a:solidFill>
            <a:srgbClr val="F4F7FB"/>
          </a:solidFill>
          <a:ln w="6350">
            <a:solidFill>
              <a:srgbClr val="F4F7F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5" name="Text 73"/>
          <p:cNvSpPr txBox="1"/>
          <p:nvPr/>
        </p:nvSpPr>
        <p:spPr>
          <a:xfrm>
            <a:off x="777240" y="4609784"/>
            <a:ext cx="64008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FA98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05</a:t>
            </a:r>
            <a:endParaRPr lang="en-US" sz="2400" dirty="0"/>
          </a:p>
        </p:txBody>
      </p:sp>
      <p:sp>
        <p:nvSpPr>
          <p:cNvPr id="96" name="Shape 74"/>
          <p:cNvSpPr/>
          <p:nvPr/>
        </p:nvSpPr>
        <p:spPr>
          <a:xfrm>
            <a:off x="1463040" y="4746944"/>
            <a:ext cx="512064" cy="512064"/>
          </a:xfrm>
          <a:prstGeom prst="ellipse">
            <a:avLst/>
          </a:prstGeom>
          <a:solidFill>
            <a:srgbClr val="0B1F3A"/>
          </a:solidFill>
          <a:ln w="12700">
            <a:solidFill>
              <a:srgbClr val="0B1F3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93" name="Picture 92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81912" y="4865816"/>
            <a:ext cx="266273" cy="266273"/>
          </a:xfrm>
          <a:prstGeom prst="rect">
            <a:avLst/>
          </a:prstGeom>
        </p:spPr>
      </p:pic>
      <p:sp>
        <p:nvSpPr>
          <p:cNvPr id="97" name="Text 75"/>
          <p:cNvSpPr txBox="1"/>
          <p:nvPr/>
        </p:nvSpPr>
        <p:spPr>
          <a:xfrm>
            <a:off x="2148840" y="4609784"/>
            <a:ext cx="23774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운영평가</a:t>
            </a:r>
            <a:endParaRPr lang="en-US" sz="1700" dirty="0"/>
          </a:p>
        </p:txBody>
      </p:sp>
      <p:sp>
        <p:nvSpPr>
          <p:cNvPr id="98" name="Shape 76"/>
          <p:cNvSpPr/>
          <p:nvPr/>
        </p:nvSpPr>
        <p:spPr>
          <a:xfrm>
            <a:off x="4663440" y="4865816"/>
            <a:ext cx="1033271" cy="2743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9" name="Text 77"/>
          <p:cNvSpPr txBox="1"/>
          <p:nvPr/>
        </p:nvSpPr>
        <p:spPr>
          <a:xfrm>
            <a:off x="4663440" y="4865816"/>
            <a:ext cx="1033271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인사평가</a:t>
            </a:r>
            <a:endParaRPr lang="en-US" sz="1050" dirty="0"/>
          </a:p>
        </p:txBody>
      </p:sp>
      <p:sp>
        <p:nvSpPr>
          <p:cNvPr id="100" name="Shape 76"/>
          <p:cNvSpPr/>
          <p:nvPr/>
        </p:nvSpPr>
        <p:spPr>
          <a:xfrm>
            <a:off x="5788152" y="4865816"/>
            <a:ext cx="1417320" cy="2743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1" name="Text 77"/>
          <p:cNvSpPr txBox="1"/>
          <p:nvPr/>
        </p:nvSpPr>
        <p:spPr>
          <a:xfrm>
            <a:off x="5788152" y="4865816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운전습관 평가</a:t>
            </a:r>
            <a:endParaRPr lang="en-US" sz="1050" dirty="0"/>
          </a:p>
        </p:txBody>
      </p:sp>
      <p:sp>
        <p:nvSpPr>
          <p:cNvPr id="102" name="Shape 76"/>
          <p:cNvSpPr/>
          <p:nvPr/>
        </p:nvSpPr>
        <p:spPr>
          <a:xfrm>
            <a:off x="7296912" y="4865816"/>
            <a:ext cx="1033271" cy="2743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3" name="Text 77"/>
          <p:cNvSpPr txBox="1"/>
          <p:nvPr/>
        </p:nvSpPr>
        <p:spPr>
          <a:xfrm>
            <a:off x="7296912" y="4865816"/>
            <a:ext cx="1033271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차량평가</a:t>
            </a:r>
            <a:endParaRPr lang="en-US" sz="1050" dirty="0"/>
          </a:p>
        </p:txBody>
      </p:sp>
      <p:sp>
        <p:nvSpPr>
          <p:cNvPr id="104" name="Shape 76"/>
          <p:cNvSpPr/>
          <p:nvPr/>
        </p:nvSpPr>
        <p:spPr>
          <a:xfrm>
            <a:off x="8421624" y="4865816"/>
            <a:ext cx="1261872" cy="2743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5" name="Text 77"/>
          <p:cNvSpPr txBox="1"/>
          <p:nvPr/>
        </p:nvSpPr>
        <p:spPr>
          <a:xfrm>
            <a:off x="8421624" y="4865816"/>
            <a:ext cx="12618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대폐차 판단</a:t>
            </a:r>
            <a:endParaRPr lang="en-US" sz="1050" dirty="0"/>
          </a:p>
        </p:txBody>
      </p:sp>
      <p:sp>
        <p:nvSpPr>
          <p:cNvPr id="106" name="Shape 76"/>
          <p:cNvSpPr/>
          <p:nvPr/>
        </p:nvSpPr>
        <p:spPr>
          <a:xfrm>
            <a:off x="9774936" y="4865816"/>
            <a:ext cx="1261872" cy="2743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7" name="Text 77"/>
          <p:cNvSpPr txBox="1"/>
          <p:nvPr/>
        </p:nvSpPr>
        <p:spPr>
          <a:xfrm>
            <a:off x="9774936" y="4865816"/>
            <a:ext cx="12618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자산 리포트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1F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863840" y="822960"/>
            <a:ext cx="5120640" cy="5120640"/>
          </a:xfrm>
          <a:prstGeom prst="ellipse">
            <a:avLst/>
          </a:prstGeom>
          <a:solidFill>
            <a:srgbClr val="14315A"/>
          </a:solidFill>
          <a:ln w="12700">
            <a:solidFill>
              <a:srgbClr val="14315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" name="Shape 1"/>
          <p:cNvSpPr/>
          <p:nvPr/>
        </p:nvSpPr>
        <p:spPr>
          <a:xfrm>
            <a:off x="9418320" y="2377440"/>
            <a:ext cx="2011680" cy="2011680"/>
          </a:xfrm>
          <a:prstGeom prst="ellipse">
            <a:avLst/>
          </a:prstGeom>
          <a:solidFill>
            <a:srgbClr val="0FA98F"/>
          </a:solidFill>
          <a:ln w="12700">
            <a:solidFill>
              <a:srgbClr val="0FA98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" name="Text 2"/>
          <p:cNvSpPr txBox="1"/>
          <p:nvPr/>
        </p:nvSpPr>
        <p:spPr>
          <a:xfrm>
            <a:off x="548640" y="1554480"/>
            <a:ext cx="3657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7200" b="1" dirty="0">
                <a:solidFill>
                  <a:srgbClr val="8FE3D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01</a:t>
            </a:r>
            <a:endParaRPr lang="en-US" sz="7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834640"/>
            <a:ext cx="7772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왜 모빌하이인가</a:t>
            </a:r>
            <a:endParaRPr lang="en-US" sz="40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3886200"/>
            <a:ext cx="71323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600" dirty="0">
                <a:solidFill>
                  <a:srgbClr val="C9D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같은 숫자를 여러 번 다시 만드는 운수사의 한 달을 바꿉니다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9814255" y="649224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7F93A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MobilHi  ·  04</a:t>
            </a:r>
            <a:endParaRPr lang="en-US" sz="8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0FA98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운영 과제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9441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운수사의 한 달은 같은 숫자를 여러 번 다시 만드는 일입니다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9601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서울소프트 모빌하이 · 화면 속 인명·차량·금액은 데모용 데이터이며 일부 화면은 개인정보 보호를 위해 흐림 처리했습니다</a:t>
            </a:r>
            <a:endParaRPr lang="en-US" sz="800" dirty="0"/>
          </a:p>
        </p:txBody>
      </p:sp>
      <p:sp>
        <p:nvSpPr>
          <p:cNvPr id="5" name="Text 3"/>
          <p:cNvSpPr txBox="1"/>
          <p:nvPr/>
        </p:nvSpPr>
        <p:spPr>
          <a:xfrm>
            <a:off x="9814255" y="649224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MobilHi  ·  05</a:t>
            </a:r>
            <a:endParaRPr lang="en-US" sz="850" dirty="0"/>
          </a:p>
        </p:txBody>
      </p:sp>
      <p:sp>
        <p:nvSpPr>
          <p:cNvPr id="6" name="Shape 4"/>
          <p:cNvSpPr/>
          <p:nvPr/>
        </p:nvSpPr>
        <p:spPr>
          <a:xfrm>
            <a:off x="548640" y="1595680"/>
            <a:ext cx="3840480" cy="4206240"/>
          </a:xfrm>
          <a:prstGeom prst="roundRect">
            <a:avLst>
              <a:gd name="adj" fmla="val 2381"/>
            </a:avLst>
          </a:prstGeom>
          <a:solidFill>
            <a:srgbClr val="0B1F3A"/>
          </a:solidFill>
          <a:ln w="6350">
            <a:solidFill>
              <a:srgbClr val="0B1F3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Text 5"/>
          <p:cNvSpPr txBox="1"/>
          <p:nvPr/>
        </p:nvSpPr>
        <p:spPr>
          <a:xfrm>
            <a:off x="822960" y="2052880"/>
            <a:ext cx="32918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400" b="1" dirty="0">
                <a:solidFill>
                  <a:srgbClr val="8FE3D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3번</a:t>
            </a:r>
            <a:endParaRPr lang="en-US" sz="84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607360"/>
            <a:ext cx="32918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같은 기사 정보를 배차표·출근부·급여 프로그램에 따로 입력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4663440" y="1595680"/>
            <a:ext cx="6979615" cy="960120"/>
          </a:xfrm>
          <a:prstGeom prst="roundRect">
            <a:avLst>
              <a:gd name="adj" fmla="val 9524"/>
            </a:avLst>
          </a:prstGeom>
          <a:solidFill>
            <a:srgbClr val="F4F7FB"/>
          </a:solidFill>
          <a:ln w="6350">
            <a:solidFill>
              <a:srgbClr val="F4F7F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" name="Shape 8"/>
          <p:cNvSpPr/>
          <p:nvPr/>
        </p:nvSpPr>
        <p:spPr>
          <a:xfrm>
            <a:off x="4846320" y="1796848"/>
            <a:ext cx="548640" cy="548640"/>
          </a:xfrm>
          <a:prstGeom prst="ellipse">
            <a:avLst/>
          </a:prstGeom>
          <a:solidFill>
            <a:srgbClr val="F08A24"/>
          </a:solidFill>
          <a:ln w="12700">
            <a:solidFill>
              <a:srgbClr val="F08A24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1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7994" y="1928521"/>
            <a:ext cx="285293" cy="285293"/>
          </a:xfrm>
          <a:prstGeom prst="rect">
            <a:avLst/>
          </a:prstGeom>
        </p:spPr>
      </p:pic>
      <p:sp>
        <p:nvSpPr>
          <p:cNvPr id="12" name="Text 9"/>
          <p:cNvSpPr txBox="1"/>
          <p:nvPr/>
        </p:nvSpPr>
        <p:spPr>
          <a:xfrm>
            <a:off x="5577840" y="1732840"/>
            <a:ext cx="588233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엑셀 배차표</a:t>
            </a:r>
            <a:endParaRPr lang="en-US" sz="1500" dirty="0"/>
          </a:p>
        </p:txBody>
      </p:sp>
      <p:sp>
        <p:nvSpPr>
          <p:cNvPr id="13" name="Text 10"/>
          <p:cNvSpPr txBox="1"/>
          <p:nvPr/>
        </p:nvSpPr>
        <p:spPr>
          <a:xfrm>
            <a:off x="5577840" y="2071168"/>
            <a:ext cx="588233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1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순번·휴무·대치를 사람이 밀어 쓰고 승무지시서는 다시 타이핑</a:t>
            </a:r>
            <a:endParaRPr lang="en-US" sz="1150" dirty="0"/>
          </a:p>
        </p:txBody>
      </p:sp>
      <p:sp>
        <p:nvSpPr>
          <p:cNvPr id="14" name="Shape 11"/>
          <p:cNvSpPr/>
          <p:nvPr/>
        </p:nvSpPr>
        <p:spPr>
          <a:xfrm>
            <a:off x="4663440" y="2674672"/>
            <a:ext cx="6979615" cy="960120"/>
          </a:xfrm>
          <a:prstGeom prst="roundRect">
            <a:avLst>
              <a:gd name="adj" fmla="val 9524"/>
            </a:avLst>
          </a:prstGeom>
          <a:solidFill>
            <a:srgbClr val="F4F7FB"/>
          </a:solidFill>
          <a:ln w="6350">
            <a:solidFill>
              <a:srgbClr val="F4F7F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5" name="Shape 12"/>
          <p:cNvSpPr/>
          <p:nvPr/>
        </p:nvSpPr>
        <p:spPr>
          <a:xfrm>
            <a:off x="4846320" y="2875840"/>
            <a:ext cx="548640" cy="548640"/>
          </a:xfrm>
          <a:prstGeom prst="ellipse">
            <a:avLst/>
          </a:prstGeom>
          <a:solidFill>
            <a:srgbClr val="F08A24"/>
          </a:solidFill>
          <a:ln w="12700">
            <a:solidFill>
              <a:srgbClr val="F08A24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1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7994" y="3007513"/>
            <a:ext cx="285293" cy="285293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5577840" y="2811832"/>
            <a:ext cx="588233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정산 파일 대조</a:t>
            </a:r>
            <a:endParaRPr lang="en-US" sz="1500" dirty="0"/>
          </a:p>
        </p:txBody>
      </p:sp>
      <p:sp>
        <p:nvSpPr>
          <p:cNvPr id="18" name="Text 14"/>
          <p:cNvSpPr txBox="1"/>
          <p:nvPr/>
        </p:nvSpPr>
        <p:spPr>
          <a:xfrm>
            <a:off x="5577840" y="3150160"/>
            <a:ext cx="588233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1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교통카드·하이패스·연료 파일을 매달 사람이 맞추고 차액을 며칠씩 추적</a:t>
            </a:r>
            <a:endParaRPr lang="en-US" sz="1150" dirty="0"/>
          </a:p>
        </p:txBody>
      </p:sp>
      <p:sp>
        <p:nvSpPr>
          <p:cNvPr id="19" name="Shape 15"/>
          <p:cNvSpPr/>
          <p:nvPr/>
        </p:nvSpPr>
        <p:spPr>
          <a:xfrm>
            <a:off x="4663440" y="3753664"/>
            <a:ext cx="6979615" cy="960120"/>
          </a:xfrm>
          <a:prstGeom prst="roundRect">
            <a:avLst>
              <a:gd name="adj" fmla="val 9524"/>
            </a:avLst>
          </a:prstGeom>
          <a:solidFill>
            <a:srgbClr val="F4F7FB"/>
          </a:solidFill>
          <a:ln w="6350">
            <a:solidFill>
              <a:srgbClr val="F4F7F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0" name="Shape 16"/>
          <p:cNvSpPr/>
          <p:nvPr/>
        </p:nvSpPr>
        <p:spPr>
          <a:xfrm>
            <a:off x="4846320" y="3954832"/>
            <a:ext cx="548640" cy="548640"/>
          </a:xfrm>
          <a:prstGeom prst="ellipse">
            <a:avLst/>
          </a:prstGeom>
          <a:solidFill>
            <a:srgbClr val="F08A24"/>
          </a:solidFill>
          <a:ln w="12700">
            <a:solidFill>
              <a:srgbClr val="F08A24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2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7994" y="4086505"/>
            <a:ext cx="285293" cy="285293"/>
          </a:xfrm>
          <a:prstGeom prst="rect">
            <a:avLst/>
          </a:prstGeom>
        </p:spPr>
      </p:pic>
      <p:sp>
        <p:nvSpPr>
          <p:cNvPr id="22" name="Text 17"/>
          <p:cNvSpPr txBox="1"/>
          <p:nvPr/>
        </p:nvSpPr>
        <p:spPr>
          <a:xfrm>
            <a:off x="5577840" y="3890823"/>
            <a:ext cx="588233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차량은 어디에</a:t>
            </a:r>
            <a:endParaRPr lang="en-US" sz="1500" dirty="0"/>
          </a:p>
        </p:txBody>
      </p:sp>
      <p:sp>
        <p:nvSpPr>
          <p:cNvPr id="23" name="Text 18"/>
          <p:cNvSpPr txBox="1"/>
          <p:nvPr/>
        </p:nvSpPr>
        <p:spPr>
          <a:xfrm>
            <a:off x="5577840" y="4229152"/>
            <a:ext cx="588233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1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운행 중 차량 위치·배차간격·위험운전을 사후 DTG 파일로만 확인</a:t>
            </a:r>
            <a:endParaRPr lang="en-US" sz="1150" dirty="0"/>
          </a:p>
        </p:txBody>
      </p:sp>
      <p:sp>
        <p:nvSpPr>
          <p:cNvPr id="24" name="Shape 19"/>
          <p:cNvSpPr/>
          <p:nvPr/>
        </p:nvSpPr>
        <p:spPr>
          <a:xfrm>
            <a:off x="4663440" y="4832656"/>
            <a:ext cx="6979615" cy="960120"/>
          </a:xfrm>
          <a:prstGeom prst="roundRect">
            <a:avLst>
              <a:gd name="adj" fmla="val 9524"/>
            </a:avLst>
          </a:prstGeom>
          <a:solidFill>
            <a:srgbClr val="F4F7FB"/>
          </a:solidFill>
          <a:ln w="6350">
            <a:solidFill>
              <a:srgbClr val="F4F7F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5" name="Shape 20"/>
          <p:cNvSpPr/>
          <p:nvPr/>
        </p:nvSpPr>
        <p:spPr>
          <a:xfrm>
            <a:off x="4846320" y="5033824"/>
            <a:ext cx="548640" cy="548640"/>
          </a:xfrm>
          <a:prstGeom prst="ellipse">
            <a:avLst/>
          </a:prstGeom>
          <a:solidFill>
            <a:srgbClr val="F08A24"/>
          </a:solidFill>
          <a:ln w="12700">
            <a:solidFill>
              <a:srgbClr val="F08A24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2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7994" y="5165497"/>
            <a:ext cx="285293" cy="285293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5577840" y="4969816"/>
            <a:ext cx="588233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ERP는 비싸다</a:t>
            </a:r>
            <a:endParaRPr lang="en-US" sz="1500" dirty="0"/>
          </a:p>
        </p:txBody>
      </p:sp>
      <p:sp>
        <p:nvSpPr>
          <p:cNvPr id="28" name="Text 22"/>
          <p:cNvSpPr txBox="1"/>
          <p:nvPr/>
        </p:nvSpPr>
        <p:spPr>
          <a:xfrm>
            <a:off x="5577840" y="5308144"/>
            <a:ext cx="588233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1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수천만 원 구축비와 수개월 프로젝트 — 중소 운수사는 시작조차 어려움</a:t>
            </a:r>
            <a:endParaRPr lang="en-US" sz="11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0FA98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비교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9441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구축형 ERP는 프로젝트를 팔고, 모빌하이는 운영을 팝니다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9601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서울소프트 모빌하이 · 화면 속 인명·차량·금액은 데모용 데이터이며 일부 화면은 개인정보 보호를 위해 흐림 처리했습니다</a:t>
            </a:r>
            <a:endParaRPr lang="en-US" sz="800" dirty="0"/>
          </a:p>
        </p:txBody>
      </p:sp>
      <p:sp>
        <p:nvSpPr>
          <p:cNvPr id="5" name="Text 3"/>
          <p:cNvSpPr txBox="1"/>
          <p:nvPr/>
        </p:nvSpPr>
        <p:spPr>
          <a:xfrm>
            <a:off x="9814255" y="649224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MobilHi  ·  06</a:t>
            </a:r>
            <a:endParaRPr lang="en-US" sz="850" dirty="0"/>
          </a:p>
        </p:txBody>
      </p:sp>
      <p:sp>
        <p:nvSpPr>
          <p:cNvPr id="6" name="Shape 4"/>
          <p:cNvSpPr/>
          <p:nvPr/>
        </p:nvSpPr>
        <p:spPr>
          <a:xfrm>
            <a:off x="5669280" y="1463040"/>
            <a:ext cx="1991258" cy="387705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Text 5"/>
          <p:cNvSpPr txBox="1"/>
          <p:nvPr/>
        </p:nvSpPr>
        <p:spPr>
          <a:xfrm>
            <a:off x="5669280" y="1463040"/>
            <a:ext cx="199125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엑셀 · 수기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7660538" y="1463040"/>
            <a:ext cx="1991258" cy="3877056"/>
          </a:xfrm>
          <a:prstGeom prst="rect">
            <a:avLst/>
          </a:prstGeom>
          <a:solidFill>
            <a:srgbClr val="F4F7FB"/>
          </a:solidFill>
          <a:ln w="12700">
            <a:solidFill>
              <a:srgbClr val="F4F7F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" name="Text 7"/>
          <p:cNvSpPr txBox="1"/>
          <p:nvPr/>
        </p:nvSpPr>
        <p:spPr>
          <a:xfrm>
            <a:off x="7660538" y="1463040"/>
            <a:ext cx="199125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구축형 ERP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9651797" y="1463040"/>
            <a:ext cx="1991258" cy="3877056"/>
          </a:xfrm>
          <a:prstGeom prst="rect">
            <a:avLst/>
          </a:prstGeom>
          <a:solidFill>
            <a:srgbClr val="D6F3EC"/>
          </a:solidFill>
          <a:ln w="12700">
            <a:solidFill>
              <a:srgbClr val="D6F3EC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1" name="Text 9"/>
          <p:cNvSpPr txBox="1"/>
          <p:nvPr/>
        </p:nvSpPr>
        <p:spPr>
          <a:xfrm>
            <a:off x="9651797" y="1463040"/>
            <a:ext cx="199125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FA98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모빌하이 구독형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548640" y="1975104"/>
            <a:ext cx="11094415" cy="0"/>
          </a:xfrm>
          <a:prstGeom prst="line">
            <a:avLst/>
          </a:prstGeom>
          <a:noFill/>
          <a:ln w="9525">
            <a:solidFill>
              <a:srgbClr val="D7DFE8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3" name="Text 11"/>
          <p:cNvSpPr txBox="1"/>
          <p:nvPr/>
        </p:nvSpPr>
        <p:spPr>
          <a:xfrm>
            <a:off x="548640" y="1975104"/>
            <a:ext cx="49377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초기 구축비</a:t>
            </a:r>
            <a:endParaRPr lang="en-US" sz="1250" dirty="0"/>
          </a:p>
        </p:txBody>
      </p:sp>
      <p:pic>
        <p:nvPicPr>
          <p:cNvPr id="1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7749" y="2066543"/>
            <a:ext cx="274320" cy="274320"/>
          </a:xfrm>
          <a:prstGeom prst="rect">
            <a:avLst/>
          </a:prstGeom>
        </p:spPr>
      </p:pic>
      <p:pic>
        <p:nvPicPr>
          <p:cNvPr id="1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19008" y="2066543"/>
            <a:ext cx="274320" cy="274320"/>
          </a:xfrm>
          <a:prstGeom prst="rect">
            <a:avLst/>
          </a:prstGeom>
        </p:spPr>
      </p:pic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0266" y="2066543"/>
            <a:ext cx="274320" cy="27432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548640" y="2395728"/>
            <a:ext cx="11094415" cy="0"/>
          </a:xfrm>
          <a:prstGeom prst="line">
            <a:avLst/>
          </a:prstGeom>
          <a:noFill/>
          <a:ln w="9525">
            <a:solidFill>
              <a:srgbClr val="D7DFE8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8" name="Text 13"/>
          <p:cNvSpPr txBox="1"/>
          <p:nvPr/>
        </p:nvSpPr>
        <p:spPr>
          <a:xfrm>
            <a:off x="548640" y="2395728"/>
            <a:ext cx="49377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도입 기간</a:t>
            </a:r>
            <a:endParaRPr lang="en-US" sz="1250" dirty="0"/>
          </a:p>
        </p:txBody>
      </p:sp>
      <p:pic>
        <p:nvPicPr>
          <p:cNvPr id="19" name="Image 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7749" y="2487168"/>
            <a:ext cx="274320" cy="274320"/>
          </a:xfrm>
          <a:prstGeom prst="rect">
            <a:avLst/>
          </a:prstGeom>
        </p:spPr>
      </p:pic>
      <p:pic>
        <p:nvPicPr>
          <p:cNvPr id="20" name="Image 4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19008" y="2487168"/>
            <a:ext cx="274320" cy="274320"/>
          </a:xfrm>
          <a:prstGeom prst="rect">
            <a:avLst/>
          </a:prstGeom>
        </p:spPr>
      </p:pic>
      <p:pic>
        <p:nvPicPr>
          <p:cNvPr id="21" name="Image 5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0266" y="2487168"/>
            <a:ext cx="274320" cy="274320"/>
          </a:xfrm>
          <a:prstGeom prst="rect">
            <a:avLst/>
          </a:prstGeom>
        </p:spPr>
      </p:pic>
      <p:sp>
        <p:nvSpPr>
          <p:cNvPr id="22" name="Shape 14"/>
          <p:cNvSpPr/>
          <p:nvPr/>
        </p:nvSpPr>
        <p:spPr>
          <a:xfrm>
            <a:off x="548640" y="2816352"/>
            <a:ext cx="11094415" cy="0"/>
          </a:xfrm>
          <a:prstGeom prst="line">
            <a:avLst/>
          </a:prstGeom>
          <a:noFill/>
          <a:ln w="9525">
            <a:solidFill>
              <a:srgbClr val="D7DFE8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3" name="Text 15"/>
          <p:cNvSpPr txBox="1"/>
          <p:nvPr/>
        </p:nvSpPr>
        <p:spPr>
          <a:xfrm>
            <a:off x="548640" y="2816352"/>
            <a:ext cx="49377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배차 자동 생성 (순번·교대·휴무 반영)</a:t>
            </a:r>
            <a:endParaRPr lang="en-US" sz="1250" dirty="0"/>
          </a:p>
        </p:txBody>
      </p:sp>
      <p:pic>
        <p:nvPicPr>
          <p:cNvPr id="24" name="Image 6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7749" y="2907792"/>
            <a:ext cx="274320" cy="274320"/>
          </a:xfrm>
          <a:prstGeom prst="rect">
            <a:avLst/>
          </a:prstGeom>
        </p:spPr>
      </p:pic>
      <p:pic>
        <p:nvPicPr>
          <p:cNvPr id="25" name="Image 7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19008" y="2907792"/>
            <a:ext cx="274320" cy="274320"/>
          </a:xfrm>
          <a:prstGeom prst="rect">
            <a:avLst/>
          </a:prstGeom>
        </p:spPr>
      </p:pic>
      <p:pic>
        <p:nvPicPr>
          <p:cNvPr id="26" name="Image 8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0266" y="2907792"/>
            <a:ext cx="274320" cy="274320"/>
          </a:xfrm>
          <a:prstGeom prst="rect">
            <a:avLst/>
          </a:prstGeom>
        </p:spPr>
      </p:pic>
      <p:sp>
        <p:nvSpPr>
          <p:cNvPr id="27" name="Shape 16"/>
          <p:cNvSpPr/>
          <p:nvPr/>
        </p:nvSpPr>
        <p:spPr>
          <a:xfrm>
            <a:off x="548640" y="3236976"/>
            <a:ext cx="11094415" cy="0"/>
          </a:xfrm>
          <a:prstGeom prst="line">
            <a:avLst/>
          </a:prstGeom>
          <a:noFill/>
          <a:ln w="9525">
            <a:solidFill>
              <a:srgbClr val="D7DFE8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8" name="Text 17"/>
          <p:cNvSpPr txBox="1"/>
          <p:nvPr/>
        </p:nvSpPr>
        <p:spPr>
          <a:xfrm>
            <a:off x="548640" y="3236976"/>
            <a:ext cx="49377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근태 → 급여 직결 · 순서 있는 마감 잠금</a:t>
            </a:r>
            <a:endParaRPr lang="en-US" sz="1250" dirty="0"/>
          </a:p>
        </p:txBody>
      </p:sp>
      <p:pic>
        <p:nvPicPr>
          <p:cNvPr id="29" name="Image 9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7749" y="3328416"/>
            <a:ext cx="274320" cy="274320"/>
          </a:xfrm>
          <a:prstGeom prst="rect">
            <a:avLst/>
          </a:prstGeom>
        </p:spPr>
      </p:pic>
      <p:pic>
        <p:nvPicPr>
          <p:cNvPr id="30" name="Image 10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19008" y="3328416"/>
            <a:ext cx="274320" cy="274320"/>
          </a:xfrm>
          <a:prstGeom prst="rect">
            <a:avLst/>
          </a:prstGeom>
        </p:spPr>
      </p:pic>
      <p:pic>
        <p:nvPicPr>
          <p:cNvPr id="31" name="Image 1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0266" y="3328416"/>
            <a:ext cx="274320" cy="274320"/>
          </a:xfrm>
          <a:prstGeom prst="rect">
            <a:avLst/>
          </a:prstGeom>
        </p:spPr>
      </p:pic>
      <p:sp>
        <p:nvSpPr>
          <p:cNvPr id="32" name="Shape 18"/>
          <p:cNvSpPr/>
          <p:nvPr/>
        </p:nvSpPr>
        <p:spPr>
          <a:xfrm>
            <a:off x="548640" y="3657600"/>
            <a:ext cx="11094415" cy="0"/>
          </a:xfrm>
          <a:prstGeom prst="line">
            <a:avLst/>
          </a:prstGeom>
          <a:noFill/>
          <a:ln w="9525">
            <a:solidFill>
              <a:srgbClr val="D7DFE8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3" name="Text 19"/>
          <p:cNvSpPr txBox="1"/>
          <p:nvPr/>
        </p:nvSpPr>
        <p:spPr>
          <a:xfrm>
            <a:off x="548640" y="3657600"/>
            <a:ext cx="49377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DTG 실시간 관제 · 위험운전 분석 포함</a:t>
            </a:r>
            <a:endParaRPr lang="en-US" sz="1250" dirty="0"/>
          </a:p>
        </p:txBody>
      </p:sp>
      <p:pic>
        <p:nvPicPr>
          <p:cNvPr id="34" name="Image 1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7749" y="3749039"/>
            <a:ext cx="274320" cy="274320"/>
          </a:xfrm>
          <a:prstGeom prst="rect">
            <a:avLst/>
          </a:prstGeom>
        </p:spPr>
      </p:pic>
      <p:pic>
        <p:nvPicPr>
          <p:cNvPr id="35" name="Image 1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19008" y="3749039"/>
            <a:ext cx="274320" cy="274320"/>
          </a:xfrm>
          <a:prstGeom prst="rect">
            <a:avLst/>
          </a:prstGeom>
        </p:spPr>
      </p:pic>
      <p:pic>
        <p:nvPicPr>
          <p:cNvPr id="36" name="Image 14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0266" y="3749039"/>
            <a:ext cx="274320" cy="274320"/>
          </a:xfrm>
          <a:prstGeom prst="rect">
            <a:avLst/>
          </a:prstGeom>
        </p:spPr>
      </p:pic>
      <p:sp>
        <p:nvSpPr>
          <p:cNvPr id="37" name="Shape 20"/>
          <p:cNvSpPr/>
          <p:nvPr/>
        </p:nvSpPr>
        <p:spPr>
          <a:xfrm>
            <a:off x="548640" y="4078224"/>
            <a:ext cx="11094415" cy="0"/>
          </a:xfrm>
          <a:prstGeom prst="line">
            <a:avLst/>
          </a:prstGeom>
          <a:noFill/>
          <a:ln w="9525">
            <a:solidFill>
              <a:srgbClr val="D7DFE8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8" name="Text 21"/>
          <p:cNvSpPr txBox="1"/>
          <p:nvPr/>
        </p:nvSpPr>
        <p:spPr>
          <a:xfrm>
            <a:off x="548640" y="4078224"/>
            <a:ext cx="49377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배차·급여 규칙 맞춤 설정 무상</a:t>
            </a:r>
            <a:endParaRPr lang="en-US" sz="1250" dirty="0"/>
          </a:p>
        </p:txBody>
      </p:sp>
      <p:pic>
        <p:nvPicPr>
          <p:cNvPr id="39" name="Image 15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7749" y="4169663"/>
            <a:ext cx="274320" cy="274320"/>
          </a:xfrm>
          <a:prstGeom prst="rect">
            <a:avLst/>
          </a:prstGeom>
        </p:spPr>
      </p:pic>
      <p:pic>
        <p:nvPicPr>
          <p:cNvPr id="40" name="Image 16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19008" y="4169663"/>
            <a:ext cx="274320" cy="274320"/>
          </a:xfrm>
          <a:prstGeom prst="rect">
            <a:avLst/>
          </a:prstGeom>
        </p:spPr>
      </p:pic>
      <p:pic>
        <p:nvPicPr>
          <p:cNvPr id="41" name="Image 17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0266" y="4169663"/>
            <a:ext cx="274320" cy="274320"/>
          </a:xfrm>
          <a:prstGeom prst="rect">
            <a:avLst/>
          </a:prstGeom>
        </p:spPr>
      </p:pic>
      <p:sp>
        <p:nvSpPr>
          <p:cNvPr id="42" name="Shape 22"/>
          <p:cNvSpPr/>
          <p:nvPr/>
        </p:nvSpPr>
        <p:spPr>
          <a:xfrm>
            <a:off x="548640" y="4498848"/>
            <a:ext cx="11094415" cy="0"/>
          </a:xfrm>
          <a:prstGeom prst="line">
            <a:avLst/>
          </a:prstGeom>
          <a:noFill/>
          <a:ln w="9525">
            <a:solidFill>
              <a:srgbClr val="D7DFE8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3" name="Text 23"/>
          <p:cNvSpPr txBox="1"/>
          <p:nvPr/>
        </p:nvSpPr>
        <p:spPr>
          <a:xfrm>
            <a:off x="548640" y="4498848"/>
            <a:ext cx="49377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기능 · 보안 자동 업그레이드</a:t>
            </a:r>
            <a:endParaRPr lang="en-US" sz="1250" dirty="0"/>
          </a:p>
        </p:txBody>
      </p:sp>
      <p:pic>
        <p:nvPicPr>
          <p:cNvPr id="44" name="Image 18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7749" y="4590288"/>
            <a:ext cx="274320" cy="274320"/>
          </a:xfrm>
          <a:prstGeom prst="rect">
            <a:avLst/>
          </a:prstGeom>
        </p:spPr>
      </p:pic>
      <p:pic>
        <p:nvPicPr>
          <p:cNvPr id="45" name="Image 19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19008" y="4590288"/>
            <a:ext cx="274320" cy="274320"/>
          </a:xfrm>
          <a:prstGeom prst="rect">
            <a:avLst/>
          </a:prstGeom>
        </p:spPr>
      </p:pic>
      <p:pic>
        <p:nvPicPr>
          <p:cNvPr id="46" name="Image 2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0266" y="4590288"/>
            <a:ext cx="274320" cy="274320"/>
          </a:xfrm>
          <a:prstGeom prst="rect">
            <a:avLst/>
          </a:prstGeom>
        </p:spPr>
      </p:pic>
      <p:sp>
        <p:nvSpPr>
          <p:cNvPr id="47" name="Shape 24"/>
          <p:cNvSpPr/>
          <p:nvPr/>
        </p:nvSpPr>
        <p:spPr>
          <a:xfrm>
            <a:off x="548640" y="4919472"/>
            <a:ext cx="11094415" cy="0"/>
          </a:xfrm>
          <a:prstGeom prst="line">
            <a:avLst/>
          </a:prstGeom>
          <a:noFill/>
          <a:ln w="9525">
            <a:solidFill>
              <a:srgbClr val="D7DFE8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8" name="Text 25"/>
          <p:cNvSpPr txBox="1"/>
          <p:nvPr/>
        </p:nvSpPr>
        <p:spPr>
          <a:xfrm>
            <a:off x="548640" y="4919472"/>
            <a:ext cx="49377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준공영제 운영평가 · 공단(eTAS) 보고</a:t>
            </a:r>
            <a:endParaRPr lang="en-US" sz="1250" dirty="0"/>
          </a:p>
        </p:txBody>
      </p:sp>
      <p:pic>
        <p:nvPicPr>
          <p:cNvPr id="49" name="Image 2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7749" y="5010912"/>
            <a:ext cx="274320" cy="274320"/>
          </a:xfrm>
          <a:prstGeom prst="rect">
            <a:avLst/>
          </a:prstGeom>
        </p:spPr>
      </p:pic>
      <p:pic>
        <p:nvPicPr>
          <p:cNvPr id="50" name="Image 2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19008" y="5010912"/>
            <a:ext cx="274320" cy="274320"/>
          </a:xfrm>
          <a:prstGeom prst="rect">
            <a:avLst/>
          </a:prstGeom>
        </p:spPr>
      </p:pic>
      <p:pic>
        <p:nvPicPr>
          <p:cNvPr id="51" name="Image 2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0266" y="5010912"/>
            <a:ext cx="274320" cy="274320"/>
          </a:xfrm>
          <a:prstGeom prst="rect">
            <a:avLst/>
          </a:prstGeom>
        </p:spPr>
      </p:pic>
      <p:pic>
        <p:nvPicPr>
          <p:cNvPr id="52" name="Image 24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5568696"/>
            <a:ext cx="201168" cy="201168"/>
          </a:xfrm>
          <a:prstGeom prst="rect">
            <a:avLst/>
          </a:prstGeom>
        </p:spPr>
      </p:pic>
      <p:sp>
        <p:nvSpPr>
          <p:cNvPr id="53" name="Text 26"/>
          <p:cNvSpPr txBox="1"/>
          <p:nvPr/>
        </p:nvSpPr>
        <p:spPr>
          <a:xfrm>
            <a:off x="822960" y="5550408"/>
            <a:ext cx="1645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기본 제공 · 유리</a:t>
            </a:r>
            <a:endParaRPr lang="en-US" sz="1050" dirty="0"/>
          </a:p>
        </p:txBody>
      </p:sp>
      <p:pic>
        <p:nvPicPr>
          <p:cNvPr id="54" name="Image 25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0320" y="5568696"/>
            <a:ext cx="201168" cy="201168"/>
          </a:xfrm>
          <a:prstGeom prst="rect">
            <a:avLst/>
          </a:prstGeom>
        </p:spPr>
      </p:pic>
      <p:sp>
        <p:nvSpPr>
          <p:cNvPr id="55" name="Text 27"/>
          <p:cNvSpPr txBox="1"/>
          <p:nvPr/>
        </p:nvSpPr>
        <p:spPr>
          <a:xfrm>
            <a:off x="2834640" y="5550408"/>
            <a:ext cx="1645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부분 · 유상</a:t>
            </a:r>
            <a:endParaRPr lang="en-US" sz="1050" dirty="0"/>
          </a:p>
        </p:txBody>
      </p:sp>
      <p:pic>
        <p:nvPicPr>
          <p:cNvPr id="56" name="Image 26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5568696"/>
            <a:ext cx="201168" cy="201168"/>
          </a:xfrm>
          <a:prstGeom prst="rect">
            <a:avLst/>
          </a:prstGeom>
        </p:spPr>
      </p:pic>
      <p:sp>
        <p:nvSpPr>
          <p:cNvPr id="57" name="Text 28"/>
          <p:cNvSpPr txBox="1"/>
          <p:nvPr/>
        </p:nvSpPr>
        <p:spPr>
          <a:xfrm>
            <a:off x="4846320" y="5550408"/>
            <a:ext cx="1645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없음 · 불리</a:t>
            </a:r>
            <a:endParaRPr lang="en-US" sz="1050" dirty="0"/>
          </a:p>
        </p:txBody>
      </p:sp>
      <p:sp>
        <p:nvSpPr>
          <p:cNvPr id="58" name="Text 29"/>
          <p:cNvSpPr txBox="1"/>
          <p:nvPr/>
        </p:nvSpPr>
        <p:spPr>
          <a:xfrm>
            <a:off x="548640" y="5861304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초기 구축비 · 도입 기간 행: 엑셀은 비용이 없지만 기능도 없고, 구축형 ERP는 수천만 원 · 수개월, 모빌하이 구독형은 0원 · 계약 즉시</a:t>
            </a:r>
            <a:endParaRPr lang="en-US" sz="9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0FA98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플랫폼 구성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9441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ERP · FMS · 앱 · IoT가 하나의 기사·차량·노선 정보를 씁니다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9601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서울소프트 모빌하이 · 화면 속 인명·차량·금액은 데모용 데이터이며 일부 화면은 개인정보 보호를 위해 흐림 처리했습니다</a:t>
            </a:r>
            <a:endParaRPr lang="en-US" sz="800" dirty="0"/>
          </a:p>
        </p:txBody>
      </p:sp>
      <p:sp>
        <p:nvSpPr>
          <p:cNvPr id="5" name="Text 3"/>
          <p:cNvSpPr txBox="1"/>
          <p:nvPr/>
        </p:nvSpPr>
        <p:spPr>
          <a:xfrm>
            <a:off x="9814255" y="649224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MobilHi  ·  07</a:t>
            </a:r>
            <a:endParaRPr lang="en-US" sz="850" dirty="0"/>
          </a:p>
        </p:txBody>
      </p:sp>
      <p:sp>
        <p:nvSpPr>
          <p:cNvPr id="6" name="Shape 4"/>
          <p:cNvSpPr/>
          <p:nvPr/>
        </p:nvSpPr>
        <p:spPr>
          <a:xfrm>
            <a:off x="548640" y="1758463"/>
            <a:ext cx="2072579" cy="3840480"/>
          </a:xfrm>
          <a:prstGeom prst="roundRect">
            <a:avLst>
              <a:gd name="adj" fmla="val 4412"/>
            </a:avLst>
          </a:prstGeom>
          <a:solidFill>
            <a:srgbClr val="E9F0F8"/>
          </a:solidFill>
          <a:ln w="6350">
            <a:solidFill>
              <a:srgbClr val="E9F0F8"/>
            </a:solidFill>
            <a:prstDash val="solid"/>
          </a:ln>
          <a:effectLst>
            <a:outerShdw blurRad="101600" dist="25400" dir="5400000" algn="bl" rotWithShape="0">
              <a:srgbClr val="0B1F3A">
                <a:alpha val="12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7" name="Shape 5"/>
          <p:cNvSpPr/>
          <p:nvPr/>
        </p:nvSpPr>
        <p:spPr>
          <a:xfrm>
            <a:off x="777240" y="1987063"/>
            <a:ext cx="731520" cy="731520"/>
          </a:xfrm>
          <a:prstGeom prst="ellipse">
            <a:avLst/>
          </a:prstGeom>
          <a:solidFill>
            <a:srgbClr val="0FA98F"/>
          </a:solidFill>
          <a:ln w="12700">
            <a:solidFill>
              <a:srgbClr val="0FA98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805" y="2162628"/>
            <a:ext cx="380390" cy="38039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777240" y="2855743"/>
            <a:ext cx="170681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모빌하이 ERP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777240" y="3239791"/>
            <a:ext cx="161537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dirty="0">
                <a:solidFill>
                  <a:srgbClr val="0FA98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구독형 · 월 정액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777240" y="3587263"/>
            <a:ext cx="1615379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9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배차 · 근태 · 인사 · 급여</a:t>
            </a:r>
            <a:endParaRPr lang="en-US" sz="95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9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수입금 · 차량 · 정비 · 자재</a:t>
            </a:r>
            <a:endParaRPr lang="en-US" sz="95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9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회계 · 운영평가</a:t>
            </a:r>
            <a:endParaRPr lang="en-US" sz="950" dirty="0"/>
          </a:p>
        </p:txBody>
      </p:sp>
      <p:sp>
        <p:nvSpPr>
          <p:cNvPr id="12" name="Shape 9"/>
          <p:cNvSpPr/>
          <p:nvPr/>
        </p:nvSpPr>
        <p:spPr>
          <a:xfrm>
            <a:off x="777240" y="4775983"/>
            <a:ext cx="1615379" cy="0"/>
          </a:xfrm>
          <a:prstGeom prst="line">
            <a:avLst/>
          </a:prstGeom>
          <a:noFill/>
          <a:ln w="9525">
            <a:solidFill>
              <a:srgbClr val="D7DFE8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3" name="Text 10"/>
          <p:cNvSpPr txBox="1"/>
          <p:nvPr/>
        </p:nvSpPr>
        <p:spPr>
          <a:xfrm>
            <a:off x="777240" y="4867423"/>
            <a:ext cx="1615379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23개 업무 모듈</a:t>
            </a:r>
            <a:endParaRPr lang="en-US" sz="1050" dirty="0"/>
          </a:p>
        </p:txBody>
      </p:sp>
      <p:sp>
        <p:nvSpPr>
          <p:cNvPr id="14" name="Shape 11"/>
          <p:cNvSpPr/>
          <p:nvPr/>
        </p:nvSpPr>
        <p:spPr>
          <a:xfrm>
            <a:off x="2804099" y="1758463"/>
            <a:ext cx="2072579" cy="3840480"/>
          </a:xfrm>
          <a:prstGeom prst="roundRect">
            <a:avLst>
              <a:gd name="adj" fmla="val 4412"/>
            </a:avLst>
          </a:prstGeom>
          <a:solidFill>
            <a:srgbClr val="F4F7FB"/>
          </a:solidFill>
          <a:ln w="6350">
            <a:solidFill>
              <a:srgbClr val="F4F7FB"/>
            </a:solidFill>
            <a:prstDash val="solid"/>
          </a:ln>
          <a:effectLst>
            <a:outerShdw blurRad="101600" dist="25400" dir="5400000" algn="bl" rotWithShape="0">
              <a:srgbClr val="0B1F3A">
                <a:alpha val="12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15" name="Shape 12"/>
          <p:cNvSpPr/>
          <p:nvPr/>
        </p:nvSpPr>
        <p:spPr>
          <a:xfrm>
            <a:off x="3032699" y="1987063"/>
            <a:ext cx="731520" cy="731520"/>
          </a:xfrm>
          <a:prstGeom prst="ellipse">
            <a:avLst/>
          </a:prstGeom>
          <a:solidFill>
            <a:srgbClr val="0B1F3A"/>
          </a:solidFill>
          <a:ln w="12700">
            <a:solidFill>
              <a:srgbClr val="0B1F3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1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8264" y="2162628"/>
            <a:ext cx="380390" cy="380390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3032699" y="2855743"/>
            <a:ext cx="170681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FMS · DTG 관제</a:t>
            </a:r>
            <a:endParaRPr lang="en-US" sz="1500" dirty="0"/>
          </a:p>
        </p:txBody>
      </p:sp>
      <p:sp>
        <p:nvSpPr>
          <p:cNvPr id="18" name="Text 14"/>
          <p:cNvSpPr txBox="1"/>
          <p:nvPr/>
        </p:nvSpPr>
        <p:spPr>
          <a:xfrm>
            <a:off x="3032699" y="3239791"/>
            <a:ext cx="161537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dirty="0">
                <a:solidFill>
                  <a:srgbClr val="0FA98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단말기 무상 · 관제 무상</a:t>
            </a:r>
            <a:endParaRPr lang="en-US" sz="1050" dirty="0"/>
          </a:p>
        </p:txBody>
      </p:sp>
      <p:sp>
        <p:nvSpPr>
          <p:cNvPr id="19" name="Text 15"/>
          <p:cNvSpPr txBox="1"/>
          <p:nvPr/>
        </p:nvSpPr>
        <p:spPr>
          <a:xfrm>
            <a:off x="3032699" y="3587263"/>
            <a:ext cx="1615379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실시간 위치 · 속도</a:t>
            </a:r>
            <a:endParaRPr lang="en-US" sz="115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배차간격 · 위험운전</a:t>
            </a:r>
            <a:endParaRPr lang="en-US" sz="115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차량 상태 · 운전자 평가</a:t>
            </a:r>
            <a:endParaRPr lang="en-US" sz="1150" dirty="0"/>
          </a:p>
        </p:txBody>
      </p:sp>
      <p:sp>
        <p:nvSpPr>
          <p:cNvPr id="20" name="Shape 16"/>
          <p:cNvSpPr/>
          <p:nvPr/>
        </p:nvSpPr>
        <p:spPr>
          <a:xfrm>
            <a:off x="3032699" y="4775983"/>
            <a:ext cx="1615379" cy="0"/>
          </a:xfrm>
          <a:prstGeom prst="line">
            <a:avLst/>
          </a:prstGeom>
          <a:noFill/>
          <a:ln w="9525">
            <a:solidFill>
              <a:srgbClr val="D7DFE8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1" name="Text 17"/>
          <p:cNvSpPr txBox="1"/>
          <p:nvPr/>
        </p:nvSpPr>
        <p:spPr>
          <a:xfrm>
            <a:off x="3032699" y="4867423"/>
            <a:ext cx="1615379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월 13,000원 / 대</a:t>
            </a:r>
            <a:endParaRPr lang="en-US" sz="1050" dirty="0"/>
          </a:p>
        </p:txBody>
      </p:sp>
      <p:sp>
        <p:nvSpPr>
          <p:cNvPr id="22" name="Shape 18"/>
          <p:cNvSpPr/>
          <p:nvPr/>
        </p:nvSpPr>
        <p:spPr>
          <a:xfrm>
            <a:off x="5059558" y="1758463"/>
            <a:ext cx="2072579" cy="3840480"/>
          </a:xfrm>
          <a:prstGeom prst="roundRect">
            <a:avLst>
              <a:gd name="adj" fmla="val 4412"/>
            </a:avLst>
          </a:prstGeom>
          <a:solidFill>
            <a:srgbClr val="F4F7FB"/>
          </a:solidFill>
          <a:ln w="6350">
            <a:solidFill>
              <a:srgbClr val="F4F7FB"/>
            </a:solidFill>
            <a:prstDash val="solid"/>
          </a:ln>
          <a:effectLst>
            <a:outerShdw blurRad="101600" dist="25400" dir="5400000" algn="bl" rotWithShape="0">
              <a:srgbClr val="0B1F3A">
                <a:alpha val="12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23" name="Shape 19"/>
          <p:cNvSpPr/>
          <p:nvPr/>
        </p:nvSpPr>
        <p:spPr>
          <a:xfrm>
            <a:off x="5288158" y="1987063"/>
            <a:ext cx="731520" cy="731520"/>
          </a:xfrm>
          <a:prstGeom prst="ellipse">
            <a:avLst/>
          </a:prstGeom>
          <a:solidFill>
            <a:srgbClr val="0B1F3A"/>
          </a:solidFill>
          <a:ln w="12700">
            <a:solidFill>
              <a:srgbClr val="0B1F3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2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63723" y="2162628"/>
            <a:ext cx="380390" cy="380390"/>
          </a:xfrm>
          <a:prstGeom prst="rect">
            <a:avLst/>
          </a:prstGeom>
        </p:spPr>
      </p:pic>
      <p:sp>
        <p:nvSpPr>
          <p:cNvPr id="25" name="Text 20"/>
          <p:cNvSpPr txBox="1"/>
          <p:nvPr/>
        </p:nvSpPr>
        <p:spPr>
          <a:xfrm>
            <a:off x="5288158" y="2855743"/>
            <a:ext cx="170681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드라이버 앱</a:t>
            </a:r>
            <a:endParaRPr lang="en-US" sz="1500" dirty="0"/>
          </a:p>
        </p:txBody>
      </p:sp>
      <p:sp>
        <p:nvSpPr>
          <p:cNvPr id="26" name="Text 21"/>
          <p:cNvSpPr txBox="1"/>
          <p:nvPr/>
        </p:nvSpPr>
        <p:spPr>
          <a:xfrm>
            <a:off x="5288158" y="3239791"/>
            <a:ext cx="161537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dirty="0">
                <a:solidFill>
                  <a:srgbClr val="0FA98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iOS · Android</a:t>
            </a:r>
            <a:endParaRPr lang="en-US" sz="1050" dirty="0"/>
          </a:p>
        </p:txBody>
      </p:sp>
      <p:sp>
        <p:nvSpPr>
          <p:cNvPr id="27" name="Text 22"/>
          <p:cNvSpPr txBox="1"/>
          <p:nvPr/>
        </p:nvSpPr>
        <p:spPr>
          <a:xfrm>
            <a:off x="5288158" y="3587263"/>
            <a:ext cx="1615379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2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배차 확인 · 알림</a:t>
            </a:r>
            <a:endParaRPr lang="en-US" sz="125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2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출퇴근 · 운행일지</a:t>
            </a:r>
            <a:endParaRPr lang="en-US" sz="125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2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연차 신청 · 급여명세</a:t>
            </a:r>
            <a:endParaRPr lang="en-US" sz="1250" dirty="0"/>
          </a:p>
        </p:txBody>
      </p:sp>
      <p:sp>
        <p:nvSpPr>
          <p:cNvPr id="28" name="Shape 23"/>
          <p:cNvSpPr/>
          <p:nvPr/>
        </p:nvSpPr>
        <p:spPr>
          <a:xfrm>
            <a:off x="5288158" y="4775983"/>
            <a:ext cx="1615379" cy="0"/>
          </a:xfrm>
          <a:prstGeom prst="line">
            <a:avLst/>
          </a:prstGeom>
          <a:noFill/>
          <a:ln w="9525">
            <a:solidFill>
              <a:srgbClr val="D7DFE8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9" name="Text 24"/>
          <p:cNvSpPr txBox="1"/>
          <p:nvPr/>
        </p:nvSpPr>
        <p:spPr>
          <a:xfrm>
            <a:off x="5288158" y="4867423"/>
            <a:ext cx="1615379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ERP 포함</a:t>
            </a:r>
            <a:endParaRPr lang="en-US" sz="1050" dirty="0"/>
          </a:p>
        </p:txBody>
      </p:sp>
      <p:sp>
        <p:nvSpPr>
          <p:cNvPr id="30" name="Shape 25"/>
          <p:cNvSpPr/>
          <p:nvPr/>
        </p:nvSpPr>
        <p:spPr>
          <a:xfrm>
            <a:off x="7315017" y="1758463"/>
            <a:ext cx="2072579" cy="3840480"/>
          </a:xfrm>
          <a:prstGeom prst="roundRect">
            <a:avLst>
              <a:gd name="adj" fmla="val 4412"/>
            </a:avLst>
          </a:prstGeom>
          <a:solidFill>
            <a:srgbClr val="F4F7FB"/>
          </a:solidFill>
          <a:ln w="6350">
            <a:solidFill>
              <a:srgbClr val="F4F7FB"/>
            </a:solidFill>
            <a:prstDash val="solid"/>
          </a:ln>
          <a:effectLst>
            <a:outerShdw blurRad="101600" dist="25400" dir="5400000" algn="bl" rotWithShape="0">
              <a:srgbClr val="0B1F3A">
                <a:alpha val="12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31" name="Shape 26"/>
          <p:cNvSpPr/>
          <p:nvPr/>
        </p:nvSpPr>
        <p:spPr>
          <a:xfrm>
            <a:off x="7543617" y="1987063"/>
            <a:ext cx="731520" cy="731520"/>
          </a:xfrm>
          <a:prstGeom prst="ellipse">
            <a:avLst/>
          </a:prstGeom>
          <a:solidFill>
            <a:srgbClr val="0B1F3A"/>
          </a:solidFill>
          <a:ln w="12700">
            <a:solidFill>
              <a:srgbClr val="0B1F3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3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19182" y="2162628"/>
            <a:ext cx="380390" cy="380390"/>
          </a:xfrm>
          <a:prstGeom prst="rect">
            <a:avLst/>
          </a:prstGeom>
        </p:spPr>
      </p:pic>
      <p:sp>
        <p:nvSpPr>
          <p:cNvPr id="33" name="Text 27"/>
          <p:cNvSpPr txBox="1"/>
          <p:nvPr/>
        </p:nvSpPr>
        <p:spPr>
          <a:xfrm>
            <a:off x="7543617" y="2855743"/>
            <a:ext cx="170681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음주측정 IoT</a:t>
            </a:r>
            <a:endParaRPr lang="en-US" sz="1500" dirty="0"/>
          </a:p>
        </p:txBody>
      </p:sp>
      <p:sp>
        <p:nvSpPr>
          <p:cNvPr id="34" name="Text 28"/>
          <p:cNvSpPr txBox="1"/>
          <p:nvPr/>
        </p:nvSpPr>
        <p:spPr>
          <a:xfrm>
            <a:off x="7543617" y="3239791"/>
            <a:ext cx="161537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b="1" dirty="0">
                <a:solidFill>
                  <a:srgbClr val="0FA98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키오스크 · 노트북 · 블루투스</a:t>
            </a:r>
            <a:endParaRPr lang="en-US" sz="900" dirty="0"/>
          </a:p>
        </p:txBody>
      </p:sp>
      <p:sp>
        <p:nvSpPr>
          <p:cNvPr id="35" name="Text 29"/>
          <p:cNvSpPr txBox="1"/>
          <p:nvPr/>
        </p:nvSpPr>
        <p:spPr>
          <a:xfrm>
            <a:off x="7543617" y="3587263"/>
            <a:ext cx="1615379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2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출근 측정 → ERP 연동</a:t>
            </a:r>
            <a:endParaRPr lang="en-US" sz="125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2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운행불가 즉시 통보</a:t>
            </a:r>
            <a:endParaRPr lang="en-US" sz="125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2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3년 보관</a:t>
            </a:r>
            <a:endParaRPr lang="en-US" sz="1250" dirty="0"/>
          </a:p>
        </p:txBody>
      </p:sp>
      <p:sp>
        <p:nvSpPr>
          <p:cNvPr id="36" name="Shape 30"/>
          <p:cNvSpPr/>
          <p:nvPr/>
        </p:nvSpPr>
        <p:spPr>
          <a:xfrm>
            <a:off x="7543617" y="4775983"/>
            <a:ext cx="1615379" cy="0"/>
          </a:xfrm>
          <a:prstGeom prst="line">
            <a:avLst/>
          </a:prstGeom>
          <a:noFill/>
          <a:ln w="9525">
            <a:solidFill>
              <a:srgbClr val="D7DFE8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7" name="Text 31"/>
          <p:cNvSpPr txBox="1"/>
          <p:nvPr/>
        </p:nvSpPr>
        <p:spPr>
          <a:xfrm>
            <a:off x="7543617" y="4867423"/>
            <a:ext cx="1615379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대당 2,000원 / 월~</a:t>
            </a:r>
            <a:endParaRPr lang="en-US" sz="1050" dirty="0"/>
          </a:p>
        </p:txBody>
      </p:sp>
      <p:sp>
        <p:nvSpPr>
          <p:cNvPr id="38" name="Shape 32"/>
          <p:cNvSpPr/>
          <p:nvPr/>
        </p:nvSpPr>
        <p:spPr>
          <a:xfrm>
            <a:off x="9570476" y="1758463"/>
            <a:ext cx="2072579" cy="3840480"/>
          </a:xfrm>
          <a:prstGeom prst="roundRect">
            <a:avLst>
              <a:gd name="adj" fmla="val 4412"/>
            </a:avLst>
          </a:prstGeom>
          <a:solidFill>
            <a:srgbClr val="F4F7FB"/>
          </a:solidFill>
          <a:ln w="6350">
            <a:solidFill>
              <a:srgbClr val="F4F7FB"/>
            </a:solidFill>
            <a:prstDash val="solid"/>
          </a:ln>
          <a:effectLst>
            <a:outerShdw blurRad="101600" dist="25400" dir="5400000" algn="bl" rotWithShape="0">
              <a:srgbClr val="0B1F3A">
                <a:alpha val="12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39" name="Shape 33"/>
          <p:cNvSpPr/>
          <p:nvPr/>
        </p:nvSpPr>
        <p:spPr>
          <a:xfrm>
            <a:off x="9799076" y="1987063"/>
            <a:ext cx="731520" cy="731520"/>
          </a:xfrm>
          <a:prstGeom prst="ellipse">
            <a:avLst/>
          </a:prstGeom>
          <a:solidFill>
            <a:srgbClr val="0B1F3A"/>
          </a:solidFill>
          <a:ln w="12700">
            <a:solidFill>
              <a:srgbClr val="0B1F3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40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74641" y="2162628"/>
            <a:ext cx="380390" cy="380390"/>
          </a:xfrm>
          <a:prstGeom prst="rect">
            <a:avLst/>
          </a:prstGeom>
        </p:spPr>
      </p:pic>
      <p:sp>
        <p:nvSpPr>
          <p:cNvPr id="41" name="Text 34"/>
          <p:cNvSpPr txBox="1"/>
          <p:nvPr/>
        </p:nvSpPr>
        <p:spPr>
          <a:xfrm>
            <a:off x="9799076" y="2855743"/>
            <a:ext cx="170681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AI 대체배차</a:t>
            </a:r>
            <a:endParaRPr lang="en-US" sz="1500" dirty="0"/>
          </a:p>
        </p:txBody>
      </p:sp>
      <p:sp>
        <p:nvSpPr>
          <p:cNvPr id="42" name="Text 35"/>
          <p:cNvSpPr txBox="1"/>
          <p:nvPr/>
        </p:nvSpPr>
        <p:spPr>
          <a:xfrm>
            <a:off x="9799076" y="3239791"/>
            <a:ext cx="161537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dirty="0">
                <a:solidFill>
                  <a:srgbClr val="0FA98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R&amp;D 2026</a:t>
            </a:r>
            <a:endParaRPr lang="en-US" sz="1050" dirty="0"/>
          </a:p>
        </p:txBody>
      </p:sp>
      <p:sp>
        <p:nvSpPr>
          <p:cNvPr id="43" name="Text 36"/>
          <p:cNvSpPr txBox="1"/>
          <p:nvPr/>
        </p:nvSpPr>
        <p:spPr>
          <a:xfrm>
            <a:off x="9799076" y="3587263"/>
            <a:ext cx="1615379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2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운행불가 → 결원 감지</a:t>
            </a:r>
            <a:endParaRPr lang="en-US" sz="125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2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후보 선별 · 순차 푸시</a:t>
            </a:r>
            <a:endParaRPr lang="en-US" sz="125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2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배차표 자동 갱신</a:t>
            </a:r>
            <a:endParaRPr lang="en-US" sz="1250" dirty="0"/>
          </a:p>
        </p:txBody>
      </p:sp>
      <p:sp>
        <p:nvSpPr>
          <p:cNvPr id="44" name="Shape 37"/>
          <p:cNvSpPr/>
          <p:nvPr/>
        </p:nvSpPr>
        <p:spPr>
          <a:xfrm>
            <a:off x="9799076" y="4775983"/>
            <a:ext cx="1615379" cy="0"/>
          </a:xfrm>
          <a:prstGeom prst="line">
            <a:avLst/>
          </a:prstGeom>
          <a:noFill/>
          <a:ln w="9525">
            <a:solidFill>
              <a:srgbClr val="D7DFE8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5" name="Text 38"/>
          <p:cNvSpPr txBox="1"/>
          <p:nvPr/>
        </p:nvSpPr>
        <p:spPr>
          <a:xfrm>
            <a:off x="9799076" y="4867423"/>
            <a:ext cx="1615379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기존 고객 부가모듈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0FA98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설계 원칙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9441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모든 모듈이 같은 다섯 가지 규칙으로 만들어졌습니다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9601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서울소프트 모빌하이 · 화면 속 인명·차량·금액은 데모용 데이터이며 일부 화면은 개인정보 보호를 위해 흐림 처리했습니다</a:t>
            </a:r>
            <a:endParaRPr lang="en-US" sz="800" dirty="0"/>
          </a:p>
        </p:txBody>
      </p:sp>
      <p:sp>
        <p:nvSpPr>
          <p:cNvPr id="5" name="Text 3"/>
          <p:cNvSpPr txBox="1"/>
          <p:nvPr/>
        </p:nvSpPr>
        <p:spPr>
          <a:xfrm>
            <a:off x="9814255" y="649224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MobilHi  ·  08</a:t>
            </a:r>
            <a:endParaRPr lang="en-US" sz="850" dirty="0"/>
          </a:p>
        </p:txBody>
      </p:sp>
      <p:sp>
        <p:nvSpPr>
          <p:cNvPr id="6" name="Shape 4"/>
          <p:cNvSpPr/>
          <p:nvPr/>
        </p:nvSpPr>
        <p:spPr>
          <a:xfrm>
            <a:off x="972282" y="1920240"/>
            <a:ext cx="1188720" cy="1188720"/>
          </a:xfrm>
          <a:prstGeom prst="ellipse">
            <a:avLst/>
          </a:prstGeom>
          <a:solidFill>
            <a:srgbClr val="0FA98F"/>
          </a:solidFill>
          <a:ln w="12700">
            <a:solidFill>
              <a:srgbClr val="0FA98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7574" y="2205533"/>
            <a:ext cx="618134" cy="618134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548640" y="3291840"/>
            <a:ext cx="2036003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FA98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01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3566160"/>
            <a:ext cx="203600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한 번 등록, 공용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640080" y="4069080"/>
            <a:ext cx="1853123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300"/>
              </a:spcAft>
              <a:buNone/>
            </a:pPr>
            <a:r>
              <a:rPr lang="en-US" sz="1200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기사 · 차량 · 노선</a:t>
            </a:r>
            <a:endParaRPr lang="en-US" sz="1200" dirty="0"/>
          </a:p>
          <a:p>
            <a:pPr marL="0" indent="0" algn="ctr">
              <a:spcAft>
                <a:spcPts val="300"/>
              </a:spcAft>
              <a:buNone/>
            </a:pPr>
            <a:r>
              <a:rPr lang="en-US" sz="1200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단일 기준정보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1565727" y="4023360"/>
            <a:ext cx="1829" cy="914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2" name="Shape 9"/>
          <p:cNvSpPr/>
          <p:nvPr/>
        </p:nvSpPr>
        <p:spPr>
          <a:xfrm>
            <a:off x="3236885" y="1920240"/>
            <a:ext cx="1188720" cy="1188720"/>
          </a:xfrm>
          <a:prstGeom prst="ellipse">
            <a:avLst/>
          </a:prstGeom>
          <a:solidFill>
            <a:srgbClr val="0B1F3A"/>
          </a:solidFill>
          <a:ln w="12700">
            <a:solidFill>
              <a:srgbClr val="0B1F3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2177" y="2205533"/>
            <a:ext cx="618134" cy="618134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2813243" y="3291840"/>
            <a:ext cx="2036003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FA98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02</a:t>
            </a:r>
            <a:endParaRPr lang="en-US" sz="1200" dirty="0"/>
          </a:p>
        </p:txBody>
      </p:sp>
      <p:sp>
        <p:nvSpPr>
          <p:cNvPr id="15" name="Text 11"/>
          <p:cNvSpPr txBox="1"/>
          <p:nvPr/>
        </p:nvSpPr>
        <p:spPr>
          <a:xfrm>
            <a:off x="2813243" y="3566160"/>
            <a:ext cx="203600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적용일자 이력</a:t>
            </a:r>
            <a:endParaRPr lang="en-US" sz="1600" dirty="0"/>
          </a:p>
        </p:txBody>
      </p:sp>
      <p:sp>
        <p:nvSpPr>
          <p:cNvPr id="16" name="Text 12"/>
          <p:cNvSpPr txBox="1"/>
          <p:nvPr/>
        </p:nvSpPr>
        <p:spPr>
          <a:xfrm>
            <a:off x="2904683" y="4069080"/>
            <a:ext cx="1853123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300"/>
              </a:spcAft>
              <a:buNone/>
            </a:pPr>
            <a:r>
              <a:rPr lang="en-US" sz="1200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고치지 않고</a:t>
            </a:r>
            <a:endParaRPr lang="en-US" sz="1200" dirty="0"/>
          </a:p>
          <a:p>
            <a:pPr marL="0" indent="0" algn="ctr">
              <a:spcAft>
                <a:spcPts val="300"/>
              </a:spcAft>
              <a:buNone/>
            </a:pPr>
            <a:r>
              <a:rPr lang="en-US" sz="1200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새 적용일자로 추가</a:t>
            </a:r>
            <a:endParaRPr lang="en-US" sz="1200" dirty="0"/>
          </a:p>
        </p:txBody>
      </p:sp>
      <p:sp>
        <p:nvSpPr>
          <p:cNvPr id="17" name="Shape 13"/>
          <p:cNvSpPr/>
          <p:nvPr/>
        </p:nvSpPr>
        <p:spPr>
          <a:xfrm>
            <a:off x="3830330" y="4023360"/>
            <a:ext cx="1829" cy="914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8" name="Shape 14"/>
          <p:cNvSpPr/>
          <p:nvPr/>
        </p:nvSpPr>
        <p:spPr>
          <a:xfrm>
            <a:off x="5501488" y="1920240"/>
            <a:ext cx="1188720" cy="1188720"/>
          </a:xfrm>
          <a:prstGeom prst="ellipse">
            <a:avLst/>
          </a:prstGeom>
          <a:solidFill>
            <a:srgbClr val="0FA98F"/>
          </a:solidFill>
          <a:ln w="12700">
            <a:solidFill>
              <a:srgbClr val="0FA98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1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86780" y="2205533"/>
            <a:ext cx="618134" cy="618134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5077846" y="3291840"/>
            <a:ext cx="2036003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FA98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03</a:t>
            </a:r>
            <a:endParaRPr lang="en-US" sz="1200" dirty="0"/>
          </a:p>
        </p:txBody>
      </p:sp>
      <p:sp>
        <p:nvSpPr>
          <p:cNvPr id="21" name="Text 16"/>
          <p:cNvSpPr txBox="1"/>
          <p:nvPr/>
        </p:nvSpPr>
        <p:spPr>
          <a:xfrm>
            <a:off x="5077846" y="3566160"/>
            <a:ext cx="203600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순서 있는 마감</a:t>
            </a:r>
            <a:endParaRPr lang="en-US" sz="1600" dirty="0"/>
          </a:p>
        </p:txBody>
      </p:sp>
      <p:sp>
        <p:nvSpPr>
          <p:cNvPr id="22" name="Text 17"/>
          <p:cNvSpPr txBox="1"/>
          <p:nvPr/>
        </p:nvSpPr>
        <p:spPr>
          <a:xfrm>
            <a:off x="5169286" y="4069080"/>
            <a:ext cx="1853123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300"/>
              </a:spcAft>
              <a:buNone/>
            </a:pPr>
            <a:r>
              <a:rPr lang="en-US" sz="1200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해제 → 수정 → 재마감</a:t>
            </a:r>
            <a:endParaRPr lang="en-US" sz="1200" dirty="0"/>
          </a:p>
          <a:p>
            <a:pPr marL="0" indent="0" algn="ctr">
              <a:spcAft>
                <a:spcPts val="300"/>
              </a:spcAft>
              <a:buNone/>
            </a:pPr>
            <a:r>
              <a:rPr lang="en-US" sz="1200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만 허용</a:t>
            </a:r>
            <a:endParaRPr lang="en-US" sz="1200" dirty="0"/>
          </a:p>
        </p:txBody>
      </p:sp>
      <p:sp>
        <p:nvSpPr>
          <p:cNvPr id="23" name="Shape 18"/>
          <p:cNvSpPr/>
          <p:nvPr/>
        </p:nvSpPr>
        <p:spPr>
          <a:xfrm>
            <a:off x="6094933" y="4023360"/>
            <a:ext cx="1829" cy="914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4" name="Shape 19"/>
          <p:cNvSpPr/>
          <p:nvPr/>
        </p:nvSpPr>
        <p:spPr>
          <a:xfrm>
            <a:off x="7766091" y="1920240"/>
            <a:ext cx="1188720" cy="1188720"/>
          </a:xfrm>
          <a:prstGeom prst="ellipse">
            <a:avLst/>
          </a:prstGeom>
          <a:solidFill>
            <a:srgbClr val="0B1F3A"/>
          </a:solidFill>
          <a:ln w="12700">
            <a:solidFill>
              <a:srgbClr val="0B1F3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2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51383" y="2205533"/>
            <a:ext cx="618134" cy="618134"/>
          </a:xfrm>
          <a:prstGeom prst="rect">
            <a:avLst/>
          </a:prstGeom>
        </p:spPr>
      </p:pic>
      <p:sp>
        <p:nvSpPr>
          <p:cNvPr id="26" name="Text 20"/>
          <p:cNvSpPr txBox="1"/>
          <p:nvPr/>
        </p:nvSpPr>
        <p:spPr>
          <a:xfrm>
            <a:off x="7342449" y="3291840"/>
            <a:ext cx="2036003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FA98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04</a:t>
            </a:r>
            <a:endParaRPr lang="en-US" sz="1200" dirty="0"/>
          </a:p>
        </p:txBody>
      </p:sp>
      <p:sp>
        <p:nvSpPr>
          <p:cNvPr id="27" name="Text 21"/>
          <p:cNvSpPr txBox="1"/>
          <p:nvPr/>
        </p:nvSpPr>
        <p:spPr>
          <a:xfrm>
            <a:off x="7342449" y="3566160"/>
            <a:ext cx="203600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원본 보관 · 재계산</a:t>
            </a:r>
            <a:endParaRPr lang="en-US" sz="1600" dirty="0"/>
          </a:p>
        </p:txBody>
      </p:sp>
      <p:sp>
        <p:nvSpPr>
          <p:cNvPr id="28" name="Text 22"/>
          <p:cNvSpPr txBox="1"/>
          <p:nvPr/>
        </p:nvSpPr>
        <p:spPr>
          <a:xfrm>
            <a:off x="7433889" y="4069080"/>
            <a:ext cx="1853123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300"/>
              </a:spcAft>
              <a:buNone/>
            </a:pPr>
            <a:r>
              <a:rPr lang="en-US" sz="1200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매핑 · 집계는</a:t>
            </a:r>
            <a:endParaRPr lang="en-US" sz="1200" dirty="0"/>
          </a:p>
          <a:p>
            <a:pPr marL="0" indent="0" algn="ctr">
              <a:spcAft>
                <a:spcPts val="300"/>
              </a:spcAft>
              <a:buNone/>
            </a:pPr>
            <a:r>
              <a:rPr lang="en-US" sz="1200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언제든 재연산</a:t>
            </a:r>
            <a:endParaRPr lang="en-US" sz="1200" dirty="0"/>
          </a:p>
        </p:txBody>
      </p:sp>
      <p:sp>
        <p:nvSpPr>
          <p:cNvPr id="29" name="Shape 23"/>
          <p:cNvSpPr/>
          <p:nvPr/>
        </p:nvSpPr>
        <p:spPr>
          <a:xfrm>
            <a:off x="8359536" y="4023360"/>
            <a:ext cx="1829" cy="914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0" name="Shape 24"/>
          <p:cNvSpPr/>
          <p:nvPr/>
        </p:nvSpPr>
        <p:spPr>
          <a:xfrm>
            <a:off x="10030694" y="1920240"/>
            <a:ext cx="1188720" cy="1188720"/>
          </a:xfrm>
          <a:prstGeom prst="ellipse">
            <a:avLst/>
          </a:prstGeom>
          <a:solidFill>
            <a:srgbClr val="0FA98F"/>
          </a:solidFill>
          <a:ln w="12700">
            <a:solidFill>
              <a:srgbClr val="0FA98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31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15986" y="2205533"/>
            <a:ext cx="618134" cy="618134"/>
          </a:xfrm>
          <a:prstGeom prst="rect">
            <a:avLst/>
          </a:prstGeom>
        </p:spPr>
      </p:pic>
      <p:sp>
        <p:nvSpPr>
          <p:cNvPr id="32" name="Text 25"/>
          <p:cNvSpPr txBox="1"/>
          <p:nvPr/>
        </p:nvSpPr>
        <p:spPr>
          <a:xfrm>
            <a:off x="9607052" y="3291840"/>
            <a:ext cx="2036003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FA98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05</a:t>
            </a:r>
            <a:endParaRPr lang="en-US" sz="1200" dirty="0"/>
          </a:p>
        </p:txBody>
      </p:sp>
      <p:sp>
        <p:nvSpPr>
          <p:cNvPr id="33" name="Text 26"/>
          <p:cNvSpPr txBox="1"/>
          <p:nvPr/>
        </p:nvSpPr>
        <p:spPr>
          <a:xfrm>
            <a:off x="9607052" y="3566160"/>
            <a:ext cx="203600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회사별 차이는 설정</a:t>
            </a:r>
            <a:endParaRPr lang="en-US" sz="1600" dirty="0"/>
          </a:p>
        </p:txBody>
      </p:sp>
      <p:sp>
        <p:nvSpPr>
          <p:cNvPr id="34" name="Text 27"/>
          <p:cNvSpPr txBox="1"/>
          <p:nvPr/>
        </p:nvSpPr>
        <p:spPr>
          <a:xfrm>
            <a:off x="9698492" y="4069080"/>
            <a:ext cx="1853123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300"/>
              </a:spcAft>
              <a:buNone/>
            </a:pPr>
            <a:r>
              <a:rPr lang="en-US" sz="1200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코드 수정 없이</a:t>
            </a:r>
            <a:endParaRPr lang="en-US" sz="1200" dirty="0"/>
          </a:p>
          <a:p>
            <a:pPr marL="0" indent="0" algn="ctr">
              <a:spcAft>
                <a:spcPts val="300"/>
              </a:spcAft>
              <a:buNone/>
            </a:pPr>
            <a:r>
              <a:rPr lang="en-US" sz="1200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규칙 흡수</a:t>
            </a:r>
            <a:endParaRPr lang="en-US" sz="1200" dirty="0"/>
          </a:p>
        </p:txBody>
      </p:sp>
      <p:sp>
        <p:nvSpPr>
          <p:cNvPr id="35" name="Shape 28"/>
          <p:cNvSpPr/>
          <p:nvPr/>
        </p:nvSpPr>
        <p:spPr>
          <a:xfrm>
            <a:off x="10624139" y="4023360"/>
            <a:ext cx="1829" cy="914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0FA98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전체 업무 흐름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9441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기준정보에서 경영 보고까지 한 방향으로 흐릅니다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9601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서울소프트 모빌하이 · 화면 속 인명·차량·금액은 데모용 데이터이며 일부 화면은 개인정보 보호를 위해 흐림 처리했습니다</a:t>
            </a:r>
            <a:endParaRPr lang="en-US" sz="800" dirty="0"/>
          </a:p>
        </p:txBody>
      </p:sp>
      <p:sp>
        <p:nvSpPr>
          <p:cNvPr id="5" name="Text 3"/>
          <p:cNvSpPr txBox="1"/>
          <p:nvPr/>
        </p:nvSpPr>
        <p:spPr>
          <a:xfrm>
            <a:off x="9814255" y="649224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MobilHi  ·  09</a:t>
            </a:r>
            <a:endParaRPr lang="en-US" sz="850" dirty="0"/>
          </a:p>
        </p:txBody>
      </p:sp>
      <p:sp>
        <p:nvSpPr>
          <p:cNvPr id="6" name="Shape 4"/>
          <p:cNvSpPr/>
          <p:nvPr/>
        </p:nvSpPr>
        <p:spPr>
          <a:xfrm>
            <a:off x="548640" y="1828800"/>
            <a:ext cx="1853123" cy="3108960"/>
          </a:xfrm>
          <a:prstGeom prst="roundRect">
            <a:avLst>
              <a:gd name="adj" fmla="val 4934"/>
            </a:avLst>
          </a:prstGeom>
          <a:solidFill>
            <a:srgbClr val="F4F7FB"/>
          </a:solidFill>
          <a:ln w="6350">
            <a:solidFill>
              <a:srgbClr val="F4F7FB"/>
            </a:solidFill>
            <a:prstDash val="solid"/>
          </a:ln>
          <a:effectLst>
            <a:outerShdw blurRad="101600" dist="25400" dir="5400000" algn="bl" rotWithShape="0">
              <a:srgbClr val="0B1F3A">
                <a:alpha val="12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7" name="Shape 5"/>
          <p:cNvSpPr/>
          <p:nvPr/>
        </p:nvSpPr>
        <p:spPr>
          <a:xfrm>
            <a:off x="1063722" y="2103120"/>
            <a:ext cx="822960" cy="822960"/>
          </a:xfrm>
          <a:prstGeom prst="ellipse">
            <a:avLst/>
          </a:prstGeom>
          <a:solidFill>
            <a:srgbClr val="0B1F3A"/>
          </a:solidFill>
          <a:ln w="12700">
            <a:solidFill>
              <a:srgbClr val="0B1F3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1232" y="2300630"/>
            <a:ext cx="427939" cy="427939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548640" y="3063240"/>
            <a:ext cx="1853123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기준정보</a:t>
            </a:r>
            <a:endParaRPr lang="en-US" sz="1700" dirty="0"/>
          </a:p>
        </p:txBody>
      </p:sp>
      <p:sp>
        <p:nvSpPr>
          <p:cNvPr id="10" name="Text 7"/>
          <p:cNvSpPr txBox="1"/>
          <p:nvPr/>
        </p:nvSpPr>
        <p:spPr>
          <a:xfrm>
            <a:off x="685800" y="3520440"/>
            <a:ext cx="1578803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2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사업장 · 영업소</a:t>
            </a:r>
            <a:endParaRPr lang="en-US" sz="1250" dirty="0"/>
          </a:p>
          <a:p>
            <a:pPr marL="0" indent="0" algn="ctr">
              <a:spcAft>
                <a:spcPts val="400"/>
              </a:spcAft>
              <a:buNone/>
            </a:pPr>
            <a:r>
              <a:rPr lang="en-US" sz="12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기사 · 차량 · 노선</a:t>
            </a:r>
            <a:endParaRPr lang="en-US" sz="1250" dirty="0"/>
          </a:p>
        </p:txBody>
      </p:sp>
      <p:sp>
        <p:nvSpPr>
          <p:cNvPr id="11" name="Shape 8"/>
          <p:cNvSpPr/>
          <p:nvPr/>
        </p:nvSpPr>
        <p:spPr>
          <a:xfrm>
            <a:off x="2474915" y="3200400"/>
            <a:ext cx="310896" cy="365760"/>
          </a:xfrm>
          <a:prstGeom prst="rightArrow">
            <a:avLst/>
          </a:prstGeom>
          <a:solidFill>
            <a:srgbClr val="0FA98F"/>
          </a:solidFill>
          <a:ln w="12700">
            <a:solidFill>
              <a:srgbClr val="0FA98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2" name="Shape 9"/>
          <p:cNvSpPr/>
          <p:nvPr/>
        </p:nvSpPr>
        <p:spPr>
          <a:xfrm>
            <a:off x="2858963" y="1828800"/>
            <a:ext cx="1853123" cy="3108960"/>
          </a:xfrm>
          <a:prstGeom prst="roundRect">
            <a:avLst>
              <a:gd name="adj" fmla="val 4934"/>
            </a:avLst>
          </a:prstGeom>
          <a:solidFill>
            <a:srgbClr val="F4F7FB"/>
          </a:solidFill>
          <a:ln w="6350">
            <a:solidFill>
              <a:srgbClr val="F4F7FB"/>
            </a:solidFill>
            <a:prstDash val="solid"/>
          </a:ln>
          <a:effectLst>
            <a:outerShdw blurRad="101600" dist="25400" dir="5400000" algn="bl" rotWithShape="0">
              <a:srgbClr val="0B1F3A">
                <a:alpha val="12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13" name="Shape 10"/>
          <p:cNvSpPr/>
          <p:nvPr/>
        </p:nvSpPr>
        <p:spPr>
          <a:xfrm>
            <a:off x="3374045" y="2103120"/>
            <a:ext cx="822960" cy="822960"/>
          </a:xfrm>
          <a:prstGeom prst="ellipse">
            <a:avLst/>
          </a:prstGeom>
          <a:solidFill>
            <a:srgbClr val="0B1F3A"/>
          </a:solidFill>
          <a:ln w="12700">
            <a:solidFill>
              <a:srgbClr val="0B1F3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1555" y="2300630"/>
            <a:ext cx="427939" cy="427939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2858963" y="3063240"/>
            <a:ext cx="1853123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배차 · 근태</a:t>
            </a:r>
            <a:endParaRPr lang="en-US" sz="1700" dirty="0"/>
          </a:p>
        </p:txBody>
      </p:sp>
      <p:sp>
        <p:nvSpPr>
          <p:cNvPr id="16" name="Text 12"/>
          <p:cNvSpPr txBox="1"/>
          <p:nvPr/>
        </p:nvSpPr>
        <p:spPr>
          <a:xfrm>
            <a:off x="2996123" y="3520440"/>
            <a:ext cx="1578803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2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일일배차 자동생성</a:t>
            </a:r>
            <a:endParaRPr lang="en-US" sz="1250" dirty="0"/>
          </a:p>
          <a:p>
            <a:pPr marL="0" indent="0" algn="ctr">
              <a:spcAft>
                <a:spcPts val="400"/>
              </a:spcAft>
              <a:buNone/>
            </a:pPr>
            <a:r>
              <a:rPr lang="en-US" sz="12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근태 19종</a:t>
            </a:r>
            <a:endParaRPr lang="en-US" sz="1250" dirty="0"/>
          </a:p>
        </p:txBody>
      </p:sp>
      <p:sp>
        <p:nvSpPr>
          <p:cNvPr id="17" name="Shape 13"/>
          <p:cNvSpPr/>
          <p:nvPr/>
        </p:nvSpPr>
        <p:spPr>
          <a:xfrm>
            <a:off x="4785238" y="3200400"/>
            <a:ext cx="310896" cy="365760"/>
          </a:xfrm>
          <a:prstGeom prst="rightArrow">
            <a:avLst/>
          </a:prstGeom>
          <a:solidFill>
            <a:srgbClr val="0FA98F"/>
          </a:solidFill>
          <a:ln w="12700">
            <a:solidFill>
              <a:srgbClr val="0FA98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8" name="Shape 14"/>
          <p:cNvSpPr/>
          <p:nvPr/>
        </p:nvSpPr>
        <p:spPr>
          <a:xfrm>
            <a:off x="5169286" y="1828800"/>
            <a:ext cx="1853123" cy="3108960"/>
          </a:xfrm>
          <a:prstGeom prst="roundRect">
            <a:avLst>
              <a:gd name="adj" fmla="val 4934"/>
            </a:avLst>
          </a:prstGeom>
          <a:solidFill>
            <a:srgbClr val="F4F7FB"/>
          </a:solidFill>
          <a:ln w="6350">
            <a:solidFill>
              <a:srgbClr val="F4F7FB"/>
            </a:solidFill>
            <a:prstDash val="solid"/>
          </a:ln>
          <a:effectLst>
            <a:outerShdw blurRad="101600" dist="25400" dir="5400000" algn="bl" rotWithShape="0">
              <a:srgbClr val="0B1F3A">
                <a:alpha val="12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19" name="Shape 15"/>
          <p:cNvSpPr/>
          <p:nvPr/>
        </p:nvSpPr>
        <p:spPr>
          <a:xfrm>
            <a:off x="5684368" y="2103120"/>
            <a:ext cx="822960" cy="822960"/>
          </a:xfrm>
          <a:prstGeom prst="ellipse">
            <a:avLst/>
          </a:prstGeom>
          <a:solidFill>
            <a:srgbClr val="0B1F3A"/>
          </a:solidFill>
          <a:ln w="12700">
            <a:solidFill>
              <a:srgbClr val="0B1F3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2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81878" y="2300630"/>
            <a:ext cx="427939" cy="427939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5169286" y="3063240"/>
            <a:ext cx="1853123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운행 · 관제</a:t>
            </a:r>
            <a:endParaRPr lang="en-US" sz="1700" dirty="0"/>
          </a:p>
        </p:txBody>
      </p:sp>
      <p:sp>
        <p:nvSpPr>
          <p:cNvPr id="22" name="Text 17"/>
          <p:cNvSpPr txBox="1"/>
          <p:nvPr/>
        </p:nvSpPr>
        <p:spPr>
          <a:xfrm>
            <a:off x="5306446" y="3520440"/>
            <a:ext cx="1578803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2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DTG 실시간 위치</a:t>
            </a:r>
            <a:endParaRPr lang="en-US" sz="1250" dirty="0"/>
          </a:p>
          <a:p>
            <a:pPr marL="0" indent="0" algn="ctr">
              <a:spcAft>
                <a:spcPts val="400"/>
              </a:spcAft>
              <a:buNone/>
            </a:pPr>
            <a:r>
              <a:rPr lang="en-US" sz="12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위험운전 판정</a:t>
            </a:r>
            <a:endParaRPr lang="en-US" sz="1250" dirty="0"/>
          </a:p>
        </p:txBody>
      </p:sp>
      <p:sp>
        <p:nvSpPr>
          <p:cNvPr id="23" name="Shape 18"/>
          <p:cNvSpPr/>
          <p:nvPr/>
        </p:nvSpPr>
        <p:spPr>
          <a:xfrm>
            <a:off x="7095561" y="3200400"/>
            <a:ext cx="310896" cy="365760"/>
          </a:xfrm>
          <a:prstGeom prst="rightArrow">
            <a:avLst/>
          </a:prstGeom>
          <a:solidFill>
            <a:srgbClr val="0FA98F"/>
          </a:solidFill>
          <a:ln w="12700">
            <a:solidFill>
              <a:srgbClr val="0FA98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4" name="Shape 19"/>
          <p:cNvSpPr/>
          <p:nvPr/>
        </p:nvSpPr>
        <p:spPr>
          <a:xfrm>
            <a:off x="7479609" y="1828800"/>
            <a:ext cx="1853123" cy="3108960"/>
          </a:xfrm>
          <a:prstGeom prst="roundRect">
            <a:avLst>
              <a:gd name="adj" fmla="val 4934"/>
            </a:avLst>
          </a:prstGeom>
          <a:solidFill>
            <a:srgbClr val="F4F7FB"/>
          </a:solidFill>
          <a:ln w="6350">
            <a:solidFill>
              <a:srgbClr val="F4F7FB"/>
            </a:solidFill>
            <a:prstDash val="solid"/>
          </a:ln>
          <a:effectLst>
            <a:outerShdw blurRad="101600" dist="25400" dir="5400000" algn="bl" rotWithShape="0">
              <a:srgbClr val="0B1F3A">
                <a:alpha val="12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25" name="Shape 20"/>
          <p:cNvSpPr/>
          <p:nvPr/>
        </p:nvSpPr>
        <p:spPr>
          <a:xfrm>
            <a:off x="7994691" y="2103120"/>
            <a:ext cx="822960" cy="822960"/>
          </a:xfrm>
          <a:prstGeom prst="ellipse">
            <a:avLst/>
          </a:prstGeom>
          <a:solidFill>
            <a:srgbClr val="0B1F3A"/>
          </a:solidFill>
          <a:ln w="12700">
            <a:solidFill>
              <a:srgbClr val="0B1F3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2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92201" y="2300630"/>
            <a:ext cx="427939" cy="427939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7479609" y="3063240"/>
            <a:ext cx="1853123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수입 · 급여 · 회계</a:t>
            </a:r>
            <a:endParaRPr lang="en-US" sz="1700" dirty="0"/>
          </a:p>
        </p:txBody>
      </p:sp>
      <p:sp>
        <p:nvSpPr>
          <p:cNvPr id="28" name="Text 22"/>
          <p:cNvSpPr txBox="1"/>
          <p:nvPr/>
        </p:nvSpPr>
        <p:spPr>
          <a:xfrm>
            <a:off x="7616769" y="3520440"/>
            <a:ext cx="1578803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2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교통카드 정산</a:t>
            </a:r>
            <a:endParaRPr lang="en-US" sz="1250" dirty="0"/>
          </a:p>
          <a:p>
            <a:pPr marL="0" indent="0" algn="ctr">
              <a:spcAft>
                <a:spcPts val="400"/>
              </a:spcAft>
              <a:buNone/>
            </a:pPr>
            <a:r>
              <a:rPr lang="en-US" sz="12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임금표 · 전표</a:t>
            </a:r>
            <a:endParaRPr lang="en-US" sz="1250" dirty="0"/>
          </a:p>
        </p:txBody>
      </p:sp>
      <p:sp>
        <p:nvSpPr>
          <p:cNvPr id="29" name="Shape 23"/>
          <p:cNvSpPr/>
          <p:nvPr/>
        </p:nvSpPr>
        <p:spPr>
          <a:xfrm>
            <a:off x="9405884" y="3200400"/>
            <a:ext cx="310896" cy="365760"/>
          </a:xfrm>
          <a:prstGeom prst="rightArrow">
            <a:avLst/>
          </a:prstGeom>
          <a:solidFill>
            <a:srgbClr val="0FA98F"/>
          </a:solidFill>
          <a:ln w="12700">
            <a:solidFill>
              <a:srgbClr val="0FA98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0" name="Shape 24"/>
          <p:cNvSpPr/>
          <p:nvPr/>
        </p:nvSpPr>
        <p:spPr>
          <a:xfrm>
            <a:off x="9789932" y="1828800"/>
            <a:ext cx="1853123" cy="3108960"/>
          </a:xfrm>
          <a:prstGeom prst="roundRect">
            <a:avLst>
              <a:gd name="adj" fmla="val 4934"/>
            </a:avLst>
          </a:prstGeom>
          <a:solidFill>
            <a:srgbClr val="F4F7FB"/>
          </a:solidFill>
          <a:ln w="6350">
            <a:solidFill>
              <a:srgbClr val="F4F7FB"/>
            </a:solidFill>
            <a:prstDash val="solid"/>
          </a:ln>
          <a:effectLst>
            <a:outerShdw blurRad="101600" dist="25400" dir="5400000" algn="bl" rotWithShape="0">
              <a:srgbClr val="0B1F3A">
                <a:alpha val="12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31" name="Shape 25"/>
          <p:cNvSpPr/>
          <p:nvPr/>
        </p:nvSpPr>
        <p:spPr>
          <a:xfrm>
            <a:off x="10305014" y="2103120"/>
            <a:ext cx="822960" cy="822960"/>
          </a:xfrm>
          <a:prstGeom prst="ellipse">
            <a:avLst/>
          </a:prstGeom>
          <a:solidFill>
            <a:srgbClr val="0B1F3A"/>
          </a:solidFill>
          <a:ln w="12700">
            <a:solidFill>
              <a:srgbClr val="0B1F3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32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02524" y="2300630"/>
            <a:ext cx="427939" cy="427939"/>
          </a:xfrm>
          <a:prstGeom prst="rect">
            <a:avLst/>
          </a:prstGeom>
        </p:spPr>
      </p:pic>
      <p:sp>
        <p:nvSpPr>
          <p:cNvPr id="33" name="Text 26"/>
          <p:cNvSpPr txBox="1"/>
          <p:nvPr/>
        </p:nvSpPr>
        <p:spPr>
          <a:xfrm>
            <a:off x="9789932" y="3063240"/>
            <a:ext cx="1853123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평가 · 보고</a:t>
            </a:r>
            <a:endParaRPr lang="en-US" sz="1700" dirty="0"/>
          </a:p>
        </p:txBody>
      </p:sp>
      <p:sp>
        <p:nvSpPr>
          <p:cNvPr id="34" name="Text 27"/>
          <p:cNvSpPr txBox="1"/>
          <p:nvPr/>
        </p:nvSpPr>
        <p:spPr>
          <a:xfrm>
            <a:off x="9927092" y="3520440"/>
            <a:ext cx="1578803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400"/>
              </a:spcAft>
              <a:buNone/>
            </a:pPr>
            <a:r>
              <a:rPr lang="en-US" sz="12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운전자 · 차량 평가</a:t>
            </a:r>
            <a:endParaRPr lang="en-US" sz="1250" dirty="0"/>
          </a:p>
          <a:p>
            <a:pPr marL="0" indent="0" algn="ctr">
              <a:spcAft>
                <a:spcPts val="400"/>
              </a:spcAft>
              <a:buNone/>
            </a:pPr>
            <a:r>
              <a:rPr lang="en-US" sz="12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공단 보고</a:t>
            </a:r>
            <a:endParaRPr lang="en-US" sz="1250" dirty="0"/>
          </a:p>
        </p:txBody>
      </p:sp>
      <p:sp>
        <p:nvSpPr>
          <p:cNvPr id="35" name="Shape 28"/>
          <p:cNvSpPr/>
          <p:nvPr/>
        </p:nvSpPr>
        <p:spPr>
          <a:xfrm>
            <a:off x="548640" y="5303520"/>
            <a:ext cx="1467612" cy="292608"/>
          </a:xfrm>
          <a:prstGeom prst="roundRect">
            <a:avLst>
              <a:gd name="adj" fmla="val 50000"/>
            </a:avLst>
          </a:prstGeom>
          <a:solidFill>
            <a:srgbClr val="0B1F3A"/>
          </a:solidFill>
          <a:ln w="12700">
            <a:solidFill>
              <a:srgbClr val="0B1F3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6" name="Text 29"/>
          <p:cNvSpPr txBox="1"/>
          <p:nvPr/>
        </p:nvSpPr>
        <p:spPr>
          <a:xfrm>
            <a:off x="548640" y="5303520"/>
            <a:ext cx="146761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단일 기준정보</a:t>
            </a:r>
            <a:endParaRPr lang="en-US" sz="1100" dirty="0"/>
          </a:p>
        </p:txBody>
      </p:sp>
      <p:sp>
        <p:nvSpPr>
          <p:cNvPr id="37" name="Shape 30"/>
          <p:cNvSpPr/>
          <p:nvPr/>
        </p:nvSpPr>
        <p:spPr>
          <a:xfrm>
            <a:off x="2125980" y="5303520"/>
            <a:ext cx="1467612" cy="292608"/>
          </a:xfrm>
          <a:prstGeom prst="roundRect">
            <a:avLst>
              <a:gd name="adj" fmla="val 50000"/>
            </a:avLst>
          </a:prstGeom>
          <a:solidFill>
            <a:srgbClr val="0B1F3A"/>
          </a:solidFill>
          <a:ln w="12700">
            <a:solidFill>
              <a:srgbClr val="0B1F3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8" name="Text 31"/>
          <p:cNvSpPr txBox="1"/>
          <p:nvPr/>
        </p:nvSpPr>
        <p:spPr>
          <a:xfrm>
            <a:off x="2125980" y="5303520"/>
            <a:ext cx="146761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적용일자 이력</a:t>
            </a:r>
            <a:endParaRPr lang="en-US" sz="1100" dirty="0"/>
          </a:p>
        </p:txBody>
      </p:sp>
      <p:sp>
        <p:nvSpPr>
          <p:cNvPr id="39" name="Shape 32"/>
          <p:cNvSpPr/>
          <p:nvPr/>
        </p:nvSpPr>
        <p:spPr>
          <a:xfrm>
            <a:off x="3703320" y="5303520"/>
            <a:ext cx="1165860" cy="292608"/>
          </a:xfrm>
          <a:prstGeom prst="roundRect">
            <a:avLst>
              <a:gd name="adj" fmla="val 50000"/>
            </a:avLst>
          </a:prstGeom>
          <a:solidFill>
            <a:srgbClr val="0B1F3A"/>
          </a:solidFill>
          <a:ln w="12700">
            <a:solidFill>
              <a:srgbClr val="0B1F3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0" name="Text 33"/>
          <p:cNvSpPr txBox="1"/>
          <p:nvPr/>
        </p:nvSpPr>
        <p:spPr>
          <a:xfrm>
            <a:off x="3703320" y="5303520"/>
            <a:ext cx="11658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마감 잠금</a:t>
            </a:r>
            <a:endParaRPr lang="en-US" sz="1100" dirty="0"/>
          </a:p>
        </p:txBody>
      </p:sp>
      <p:sp>
        <p:nvSpPr>
          <p:cNvPr id="41" name="Shape 34"/>
          <p:cNvSpPr/>
          <p:nvPr/>
        </p:nvSpPr>
        <p:spPr>
          <a:xfrm>
            <a:off x="4978908" y="5303520"/>
            <a:ext cx="2071116" cy="292608"/>
          </a:xfrm>
          <a:prstGeom prst="roundRect">
            <a:avLst>
              <a:gd name="adj" fmla="val 50000"/>
            </a:avLst>
          </a:prstGeom>
          <a:solidFill>
            <a:srgbClr val="0B1F3A"/>
          </a:solidFill>
          <a:ln w="12700">
            <a:solidFill>
              <a:srgbClr val="0B1F3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2" name="Text 35"/>
          <p:cNvSpPr txBox="1"/>
          <p:nvPr/>
        </p:nvSpPr>
        <p:spPr>
          <a:xfrm>
            <a:off x="4978908" y="5303520"/>
            <a:ext cx="207111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원본 보관 · 재계산</a:t>
            </a:r>
            <a:endParaRPr lang="en-US" sz="1100" dirty="0"/>
          </a:p>
        </p:txBody>
      </p:sp>
      <p:sp>
        <p:nvSpPr>
          <p:cNvPr id="43" name="Shape 36"/>
          <p:cNvSpPr/>
          <p:nvPr/>
        </p:nvSpPr>
        <p:spPr>
          <a:xfrm>
            <a:off x="7159752" y="5303520"/>
            <a:ext cx="1920240" cy="292608"/>
          </a:xfrm>
          <a:prstGeom prst="roundRect">
            <a:avLst>
              <a:gd name="adj" fmla="val 50000"/>
            </a:avLst>
          </a:prstGeom>
          <a:solidFill>
            <a:srgbClr val="0B1F3A"/>
          </a:solidFill>
          <a:ln w="12700">
            <a:solidFill>
              <a:srgbClr val="0B1F3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4" name="Text 37"/>
          <p:cNvSpPr txBox="1"/>
          <p:nvPr/>
        </p:nvSpPr>
        <p:spPr>
          <a:xfrm>
            <a:off x="7159752" y="5303520"/>
            <a:ext cx="1920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변경 이력 · 권한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B1F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863840" y="822960"/>
            <a:ext cx="5120640" cy="5120640"/>
          </a:xfrm>
          <a:prstGeom prst="ellipse">
            <a:avLst/>
          </a:prstGeom>
          <a:solidFill>
            <a:srgbClr val="14315A"/>
          </a:solidFill>
          <a:ln w="12700">
            <a:solidFill>
              <a:srgbClr val="14315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" name="Shape 1"/>
          <p:cNvSpPr/>
          <p:nvPr/>
        </p:nvSpPr>
        <p:spPr>
          <a:xfrm>
            <a:off x="9418320" y="2377440"/>
            <a:ext cx="2011680" cy="2011680"/>
          </a:xfrm>
          <a:prstGeom prst="ellipse">
            <a:avLst/>
          </a:prstGeom>
          <a:solidFill>
            <a:srgbClr val="0FA98F"/>
          </a:solidFill>
          <a:ln w="12700">
            <a:solidFill>
              <a:srgbClr val="0FA98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" name="Text 2"/>
          <p:cNvSpPr txBox="1"/>
          <p:nvPr/>
        </p:nvSpPr>
        <p:spPr>
          <a:xfrm>
            <a:off x="548640" y="1554480"/>
            <a:ext cx="3657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7200" b="1" dirty="0">
                <a:solidFill>
                  <a:srgbClr val="8FE3D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02</a:t>
            </a:r>
            <a:endParaRPr lang="en-US" sz="7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834640"/>
            <a:ext cx="7772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모빌하이 ERP</a:t>
            </a:r>
            <a:endParaRPr lang="en-US" sz="40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3886200"/>
            <a:ext cx="71323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600" dirty="0">
                <a:solidFill>
                  <a:srgbClr val="C9D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실제 운영 화면으로 소개합니다 — 웹에서는 같은 화면을 직접 조작해 볼 수</a:t>
            </a:r>
            <a:endParaRPr lang="en-US" sz="160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600" dirty="0">
                <a:solidFill>
                  <a:srgbClr val="C9D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있습니다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9814255" y="649224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7F93A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MobilHi  ·  10</a:t>
            </a:r>
            <a:endParaRPr lang="en-US" sz="8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0FA98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배차관리 · 일일배차관리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9441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배차는 자동으로 만들어지고, 세 번의 클릭으로 확정됩니다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9601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서울소프트 모빌하이 · 화면 속 인명·차량·금액은 데모용 데이터이며 일부 화면은 개인정보 보호를 위해 흐림 처리했습니다</a:t>
            </a:r>
            <a:endParaRPr lang="en-US" sz="800" dirty="0"/>
          </a:p>
        </p:txBody>
      </p:sp>
      <p:sp>
        <p:nvSpPr>
          <p:cNvPr id="5" name="Text 3"/>
          <p:cNvSpPr txBox="1"/>
          <p:nvPr/>
        </p:nvSpPr>
        <p:spPr>
          <a:xfrm>
            <a:off x="9814255" y="649224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MobilHi  ·  11</a:t>
            </a:r>
            <a:endParaRPr lang="en-US" sz="850" dirty="0"/>
          </a:p>
        </p:txBody>
      </p:sp>
      <p:sp>
        <p:nvSpPr>
          <p:cNvPr id="6" name="Shape 4"/>
          <p:cNvSpPr/>
          <p:nvPr/>
        </p:nvSpPr>
        <p:spPr>
          <a:xfrm>
            <a:off x="548640" y="1271016"/>
            <a:ext cx="6949440" cy="4624578"/>
          </a:xfrm>
          <a:prstGeom prst="roundRect">
            <a:avLst>
              <a:gd name="adj" fmla="val 1977"/>
            </a:avLst>
          </a:prstGeom>
          <a:solidFill>
            <a:srgbClr val="2A3644"/>
          </a:solidFill>
          <a:ln w="12700">
            <a:solidFill>
              <a:srgbClr val="2A3644"/>
            </a:solidFill>
            <a:prstDash val="solid"/>
          </a:ln>
          <a:effectLst>
            <a:outerShdw blurRad="152400" dist="50800" dir="54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7" name="Shape 5"/>
          <p:cNvSpPr/>
          <p:nvPr/>
        </p:nvSpPr>
        <p:spPr>
          <a:xfrm>
            <a:off x="676656" y="1362456"/>
            <a:ext cx="100584" cy="100584"/>
          </a:xfrm>
          <a:prstGeom prst="ellipse">
            <a:avLst/>
          </a:prstGeom>
          <a:solidFill>
            <a:srgbClr val="E5484D"/>
          </a:solidFill>
          <a:ln w="12700">
            <a:solidFill>
              <a:srgbClr val="E5484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Shape 6"/>
          <p:cNvSpPr/>
          <p:nvPr/>
        </p:nvSpPr>
        <p:spPr>
          <a:xfrm>
            <a:off x="841248" y="1362456"/>
            <a:ext cx="100584" cy="100584"/>
          </a:xfrm>
          <a:prstGeom prst="ellipse">
            <a:avLst/>
          </a:prstGeom>
          <a:solidFill>
            <a:srgbClr val="F2B01E"/>
          </a:solidFill>
          <a:ln w="12700">
            <a:solidFill>
              <a:srgbClr val="F2B01E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" name="Shape 7"/>
          <p:cNvSpPr/>
          <p:nvPr/>
        </p:nvSpPr>
        <p:spPr>
          <a:xfrm>
            <a:off x="1005840" y="1362456"/>
            <a:ext cx="100584" cy="100584"/>
          </a:xfrm>
          <a:prstGeom prst="ellipse">
            <a:avLst/>
          </a:prstGeom>
          <a:solidFill>
            <a:srgbClr val="3DBE5B"/>
          </a:solidFill>
          <a:ln w="12700">
            <a:solidFill>
              <a:srgbClr val="3DBE5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" name="Shape 8"/>
          <p:cNvSpPr/>
          <p:nvPr/>
        </p:nvSpPr>
        <p:spPr>
          <a:xfrm>
            <a:off x="1280160" y="1335024"/>
            <a:ext cx="6035040" cy="164592"/>
          </a:xfrm>
          <a:prstGeom prst="roundRect">
            <a:avLst>
              <a:gd name="adj" fmla="val 50000"/>
            </a:avLst>
          </a:prstGeom>
          <a:solidFill>
            <a:srgbClr val="3B4756"/>
          </a:solidFill>
          <a:ln w="12700">
            <a:solidFill>
              <a:srgbClr val="3B475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1" name="Text 9"/>
          <p:cNvSpPr txBox="1"/>
          <p:nvPr/>
        </p:nvSpPr>
        <p:spPr>
          <a:xfrm>
            <a:off x="1371600" y="1335024"/>
            <a:ext cx="5852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C4CD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모빌하이 › 배차관리 › 일일배차관리</a:t>
            </a:r>
            <a:endParaRPr lang="en-US" sz="750" dirty="0"/>
          </a:p>
        </p:txBody>
      </p:sp>
      <p:sp>
        <p:nvSpPr>
          <p:cNvPr id="13" name="Shape 10"/>
          <p:cNvSpPr/>
          <p:nvPr/>
        </p:nvSpPr>
        <p:spPr>
          <a:xfrm>
            <a:off x="7863840" y="1737360"/>
            <a:ext cx="310896" cy="310896"/>
          </a:xfrm>
          <a:prstGeom prst="ellipse">
            <a:avLst/>
          </a:prstGeom>
          <a:solidFill>
            <a:srgbClr val="F08A24"/>
          </a:solidFill>
          <a:ln w="19050">
            <a:solidFill>
              <a:srgbClr val="FFFFFF"/>
            </a:solidFill>
            <a:prstDash val="solid"/>
          </a:ln>
          <a:effectLst>
            <a:outerShdw blurRad="50800" dist="127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14" name="Text 11"/>
          <p:cNvSpPr txBox="1"/>
          <p:nvPr/>
        </p:nvSpPr>
        <p:spPr>
          <a:xfrm>
            <a:off x="7863840" y="173736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100" dirty="0"/>
          </a:p>
        </p:txBody>
      </p:sp>
      <p:sp>
        <p:nvSpPr>
          <p:cNvPr id="15" name="Text 12"/>
          <p:cNvSpPr txBox="1"/>
          <p:nvPr/>
        </p:nvSpPr>
        <p:spPr>
          <a:xfrm>
            <a:off x="8275320" y="1719072"/>
            <a:ext cx="33677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조회 → 배차생성</a:t>
            </a:r>
            <a:endParaRPr lang="en-US" sz="1400" dirty="0"/>
          </a:p>
        </p:txBody>
      </p:sp>
      <p:sp>
        <p:nvSpPr>
          <p:cNvPr id="16" name="Text 13"/>
          <p:cNvSpPr txBox="1"/>
          <p:nvPr/>
        </p:nvSpPr>
        <p:spPr>
          <a:xfrm>
            <a:off x="8275320" y="2048256"/>
            <a:ext cx="3367735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고정근무자 + 시간표 + 운행회수로 자동 생성. 전날</a:t>
            </a:r>
            <a:endParaRPr lang="en-US" sz="115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순번을 한 칸 밀어 만듭니다.</a:t>
            </a:r>
            <a:endParaRPr lang="en-US" sz="1150" dirty="0"/>
          </a:p>
        </p:txBody>
      </p:sp>
      <p:sp>
        <p:nvSpPr>
          <p:cNvPr id="17" name="Shape 14"/>
          <p:cNvSpPr/>
          <p:nvPr/>
        </p:nvSpPr>
        <p:spPr>
          <a:xfrm>
            <a:off x="7863840" y="2816352"/>
            <a:ext cx="310896" cy="310896"/>
          </a:xfrm>
          <a:prstGeom prst="ellipse">
            <a:avLst/>
          </a:prstGeom>
          <a:solidFill>
            <a:srgbClr val="F08A24"/>
          </a:solidFill>
          <a:ln w="19050">
            <a:solidFill>
              <a:srgbClr val="FFFFFF"/>
            </a:solidFill>
            <a:prstDash val="solid"/>
          </a:ln>
          <a:effectLst>
            <a:outerShdw blurRad="50800" dist="127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18" name="Text 15"/>
          <p:cNvSpPr txBox="1"/>
          <p:nvPr/>
        </p:nvSpPr>
        <p:spPr>
          <a:xfrm>
            <a:off x="7863840" y="281635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100" dirty="0"/>
          </a:p>
        </p:txBody>
      </p:sp>
      <p:sp>
        <p:nvSpPr>
          <p:cNvPr id="19" name="Text 16"/>
          <p:cNvSpPr txBox="1"/>
          <p:nvPr/>
        </p:nvSpPr>
        <p:spPr>
          <a:xfrm>
            <a:off x="8275320" y="2798064"/>
            <a:ext cx="33677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저장</a:t>
            </a:r>
            <a:endParaRPr lang="en-US" sz="1400" dirty="0"/>
          </a:p>
        </p:txBody>
      </p:sp>
      <p:sp>
        <p:nvSpPr>
          <p:cNvPr id="20" name="Text 17"/>
          <p:cNvSpPr txBox="1"/>
          <p:nvPr/>
        </p:nvSpPr>
        <p:spPr>
          <a:xfrm>
            <a:off x="8275320" y="3127248"/>
            <a:ext cx="3367735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운휴·대치·교대(AB↔BA)를 고친 뒤 저장.</a:t>
            </a:r>
            <a:endParaRPr lang="en-US" sz="115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저장하지 않으면 생성 배차는 사라집니다.</a:t>
            </a:r>
            <a:endParaRPr lang="en-US" sz="1150" dirty="0"/>
          </a:p>
        </p:txBody>
      </p:sp>
      <p:sp>
        <p:nvSpPr>
          <p:cNvPr id="21" name="Shape 18"/>
          <p:cNvSpPr/>
          <p:nvPr/>
        </p:nvSpPr>
        <p:spPr>
          <a:xfrm>
            <a:off x="7863840" y="3895344"/>
            <a:ext cx="310896" cy="310896"/>
          </a:xfrm>
          <a:prstGeom prst="ellipse">
            <a:avLst/>
          </a:prstGeom>
          <a:solidFill>
            <a:srgbClr val="F08A24"/>
          </a:solidFill>
          <a:ln w="19050">
            <a:solidFill>
              <a:srgbClr val="FFFFFF"/>
            </a:solidFill>
            <a:prstDash val="solid"/>
          </a:ln>
          <a:effectLst>
            <a:outerShdw blurRad="50800" dist="127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22" name="Text 19"/>
          <p:cNvSpPr txBox="1"/>
          <p:nvPr/>
        </p:nvSpPr>
        <p:spPr>
          <a:xfrm>
            <a:off x="7863840" y="3895344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100" dirty="0"/>
          </a:p>
        </p:txBody>
      </p:sp>
      <p:sp>
        <p:nvSpPr>
          <p:cNvPr id="23" name="Text 20"/>
          <p:cNvSpPr txBox="1"/>
          <p:nvPr/>
        </p:nvSpPr>
        <p:spPr>
          <a:xfrm>
            <a:off x="8275320" y="3877056"/>
            <a:ext cx="33677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App전송 = 확정</a:t>
            </a:r>
            <a:endParaRPr lang="en-US" sz="1400" dirty="0"/>
          </a:p>
        </p:txBody>
      </p:sp>
      <p:sp>
        <p:nvSpPr>
          <p:cNvPr id="24" name="Text 21"/>
          <p:cNvSpPr txBox="1"/>
          <p:nvPr/>
        </p:nvSpPr>
        <p:spPr>
          <a:xfrm>
            <a:off x="8275320" y="4206240"/>
            <a:ext cx="3367735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확정 배차만 승무지시서·배차표·기사 앱에</a:t>
            </a:r>
            <a:endParaRPr lang="en-US" sz="115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나갑니다. 작업 중 배차와 분리됩니다.</a:t>
            </a:r>
            <a:endParaRPr lang="en-US" sz="1150" dirty="0"/>
          </a:p>
        </p:txBody>
      </p:sp>
      <p:sp>
        <p:nvSpPr>
          <p:cNvPr id="25" name="Text 22"/>
          <p:cNvSpPr txBox="1"/>
          <p:nvPr/>
        </p:nvSpPr>
        <p:spPr>
          <a:xfrm>
            <a:off x="548640" y="6124194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FA98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최적화 포인트</a:t>
            </a:r>
            <a:endParaRPr lang="en-US" sz="1050" dirty="0"/>
          </a:p>
        </p:txBody>
      </p:sp>
      <p:sp>
        <p:nvSpPr>
          <p:cNvPr id="26" name="Shape 23"/>
          <p:cNvSpPr/>
          <p:nvPr/>
        </p:nvSpPr>
        <p:spPr>
          <a:xfrm>
            <a:off x="1691640" y="6115050"/>
            <a:ext cx="1618488" cy="292608"/>
          </a:xfrm>
          <a:prstGeom prst="roundRect">
            <a:avLst>
              <a:gd name="adj" fmla="val 50000"/>
            </a:avLst>
          </a:prstGeom>
          <a:solidFill>
            <a:srgbClr val="D6F3EC"/>
          </a:solidFill>
          <a:ln w="12700">
            <a:solidFill>
              <a:srgbClr val="D6F3EC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7" name="Text 24"/>
          <p:cNvSpPr txBox="1"/>
          <p:nvPr/>
        </p:nvSpPr>
        <p:spPr>
          <a:xfrm>
            <a:off x="1691640" y="6115050"/>
            <a:ext cx="16184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순번 자동 롤링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>
            <a:off x="3419856" y="6115050"/>
            <a:ext cx="1618488" cy="292608"/>
          </a:xfrm>
          <a:prstGeom prst="roundRect">
            <a:avLst>
              <a:gd name="adj" fmla="val 50000"/>
            </a:avLst>
          </a:prstGeom>
          <a:solidFill>
            <a:srgbClr val="D6F3EC"/>
          </a:solidFill>
          <a:ln w="12700">
            <a:solidFill>
              <a:srgbClr val="D6F3EC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9" name="Text 26"/>
          <p:cNvSpPr txBox="1"/>
          <p:nvPr/>
        </p:nvSpPr>
        <p:spPr>
          <a:xfrm>
            <a:off x="3419856" y="6115050"/>
            <a:ext cx="16184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교대 규칙 검증</a:t>
            </a:r>
            <a:endParaRPr lang="en-US" sz="1050" dirty="0"/>
          </a:p>
        </p:txBody>
      </p:sp>
      <p:sp>
        <p:nvSpPr>
          <p:cNvPr id="30" name="Shape 27"/>
          <p:cNvSpPr/>
          <p:nvPr/>
        </p:nvSpPr>
        <p:spPr>
          <a:xfrm>
            <a:off x="5148072" y="6115050"/>
            <a:ext cx="1618488" cy="292608"/>
          </a:xfrm>
          <a:prstGeom prst="roundRect">
            <a:avLst>
              <a:gd name="adj" fmla="val 50000"/>
            </a:avLst>
          </a:prstGeom>
          <a:solidFill>
            <a:srgbClr val="D6F3EC"/>
          </a:solidFill>
          <a:ln w="12700">
            <a:solidFill>
              <a:srgbClr val="D6F3EC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1" name="Text 28"/>
          <p:cNvSpPr txBox="1"/>
          <p:nvPr/>
        </p:nvSpPr>
        <p:spPr>
          <a:xfrm>
            <a:off x="5148072" y="6115050"/>
            <a:ext cx="16184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중복 배차 검사</a:t>
            </a:r>
            <a:endParaRPr lang="en-US" sz="1050" dirty="0"/>
          </a:p>
        </p:txBody>
      </p:sp>
      <p:sp>
        <p:nvSpPr>
          <p:cNvPr id="32" name="Shape 29"/>
          <p:cNvSpPr/>
          <p:nvPr/>
        </p:nvSpPr>
        <p:spPr>
          <a:xfrm>
            <a:off x="6876288" y="6115050"/>
            <a:ext cx="1920240" cy="292608"/>
          </a:xfrm>
          <a:prstGeom prst="roundRect">
            <a:avLst>
              <a:gd name="adj" fmla="val 50000"/>
            </a:avLst>
          </a:prstGeom>
          <a:solidFill>
            <a:srgbClr val="D6F3EC"/>
          </a:solidFill>
          <a:ln w="12700">
            <a:solidFill>
              <a:srgbClr val="D6F3EC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3" name="Text 30"/>
          <p:cNvSpPr txBox="1"/>
          <p:nvPr/>
        </p:nvSpPr>
        <p:spPr>
          <a:xfrm>
            <a:off x="6876288" y="6115050"/>
            <a:ext cx="1920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근무유보 자동 제외</a:t>
            </a:r>
            <a:endParaRPr lang="en-US" sz="1050" dirty="0"/>
          </a:p>
        </p:txBody>
      </p:sp>
      <p:pic>
        <p:nvPicPr>
          <p:cNvPr id="34" name="Picture 33" descr="demo_dispatch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" y="1563624"/>
            <a:ext cx="6858000" cy="428625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0FA98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배차관리 · 승무지시서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9441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확정 뒤 갑자기 생긴 운휴·단축도 한 화면에서 처리합니다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9601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서울소프트 모빌하이 · 화면 속 인명·차량·금액은 데모용 데이터이며 일부 화면은 개인정보 보호를 위해 흐림 처리했습니다</a:t>
            </a:r>
            <a:endParaRPr lang="en-US" sz="800" dirty="0"/>
          </a:p>
        </p:txBody>
      </p:sp>
      <p:sp>
        <p:nvSpPr>
          <p:cNvPr id="5" name="Text 3"/>
          <p:cNvSpPr txBox="1"/>
          <p:nvPr/>
        </p:nvSpPr>
        <p:spPr>
          <a:xfrm>
            <a:off x="9814255" y="649224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MobilHi  ·  12</a:t>
            </a:r>
            <a:endParaRPr lang="en-US" sz="850" dirty="0"/>
          </a:p>
        </p:txBody>
      </p:sp>
      <p:sp>
        <p:nvSpPr>
          <p:cNvPr id="6" name="Shape 4"/>
          <p:cNvSpPr/>
          <p:nvPr/>
        </p:nvSpPr>
        <p:spPr>
          <a:xfrm>
            <a:off x="548640" y="1271016"/>
            <a:ext cx="6949440" cy="4624578"/>
          </a:xfrm>
          <a:prstGeom prst="roundRect">
            <a:avLst>
              <a:gd name="adj" fmla="val 1977"/>
            </a:avLst>
          </a:prstGeom>
          <a:solidFill>
            <a:srgbClr val="2A3644"/>
          </a:solidFill>
          <a:ln w="12700">
            <a:solidFill>
              <a:srgbClr val="2A3644"/>
            </a:solidFill>
            <a:prstDash val="solid"/>
          </a:ln>
          <a:effectLst>
            <a:outerShdw blurRad="152400" dist="50800" dir="54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7" name="Shape 5"/>
          <p:cNvSpPr/>
          <p:nvPr/>
        </p:nvSpPr>
        <p:spPr>
          <a:xfrm>
            <a:off x="676656" y="1362456"/>
            <a:ext cx="100584" cy="100584"/>
          </a:xfrm>
          <a:prstGeom prst="ellipse">
            <a:avLst/>
          </a:prstGeom>
          <a:solidFill>
            <a:srgbClr val="E5484D"/>
          </a:solidFill>
          <a:ln w="12700">
            <a:solidFill>
              <a:srgbClr val="E5484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Shape 6"/>
          <p:cNvSpPr/>
          <p:nvPr/>
        </p:nvSpPr>
        <p:spPr>
          <a:xfrm>
            <a:off x="841248" y="1362456"/>
            <a:ext cx="100584" cy="100584"/>
          </a:xfrm>
          <a:prstGeom prst="ellipse">
            <a:avLst/>
          </a:prstGeom>
          <a:solidFill>
            <a:srgbClr val="F2B01E"/>
          </a:solidFill>
          <a:ln w="12700">
            <a:solidFill>
              <a:srgbClr val="F2B01E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" name="Shape 7"/>
          <p:cNvSpPr/>
          <p:nvPr/>
        </p:nvSpPr>
        <p:spPr>
          <a:xfrm>
            <a:off x="1005840" y="1362456"/>
            <a:ext cx="100584" cy="100584"/>
          </a:xfrm>
          <a:prstGeom prst="ellipse">
            <a:avLst/>
          </a:prstGeom>
          <a:solidFill>
            <a:srgbClr val="3DBE5B"/>
          </a:solidFill>
          <a:ln w="12700">
            <a:solidFill>
              <a:srgbClr val="3DBE5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" name="Shape 8"/>
          <p:cNvSpPr/>
          <p:nvPr/>
        </p:nvSpPr>
        <p:spPr>
          <a:xfrm>
            <a:off x="1280160" y="1335024"/>
            <a:ext cx="6035040" cy="164592"/>
          </a:xfrm>
          <a:prstGeom prst="roundRect">
            <a:avLst>
              <a:gd name="adj" fmla="val 50000"/>
            </a:avLst>
          </a:prstGeom>
          <a:solidFill>
            <a:srgbClr val="3B4756"/>
          </a:solidFill>
          <a:ln w="12700">
            <a:solidFill>
              <a:srgbClr val="3B475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1" name="Text 9"/>
          <p:cNvSpPr txBox="1"/>
          <p:nvPr/>
        </p:nvSpPr>
        <p:spPr>
          <a:xfrm>
            <a:off x="1371600" y="1335024"/>
            <a:ext cx="5852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C4CD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모빌하이 › 배차관리 › 승무지시서</a:t>
            </a:r>
            <a:endParaRPr lang="en-US" sz="750" dirty="0"/>
          </a:p>
        </p:txBody>
      </p:sp>
      <p:sp>
        <p:nvSpPr>
          <p:cNvPr id="13" name="Shape 10"/>
          <p:cNvSpPr/>
          <p:nvPr/>
        </p:nvSpPr>
        <p:spPr>
          <a:xfrm>
            <a:off x="7863840" y="1737360"/>
            <a:ext cx="310896" cy="310896"/>
          </a:xfrm>
          <a:prstGeom prst="ellipse">
            <a:avLst/>
          </a:prstGeom>
          <a:solidFill>
            <a:srgbClr val="F08A24"/>
          </a:solidFill>
          <a:ln w="19050">
            <a:solidFill>
              <a:srgbClr val="FFFFFF"/>
            </a:solidFill>
            <a:prstDash val="solid"/>
          </a:ln>
          <a:effectLst>
            <a:outerShdw blurRad="50800" dist="127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14" name="Text 11"/>
          <p:cNvSpPr txBox="1"/>
          <p:nvPr/>
        </p:nvSpPr>
        <p:spPr>
          <a:xfrm>
            <a:off x="7863840" y="173736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100" dirty="0"/>
          </a:p>
        </p:txBody>
      </p:sp>
      <p:sp>
        <p:nvSpPr>
          <p:cNvPr id="15" name="Text 12"/>
          <p:cNvSpPr txBox="1"/>
          <p:nvPr/>
        </p:nvSpPr>
        <p:spPr>
          <a:xfrm>
            <a:off x="8275320" y="1719072"/>
            <a:ext cx="33677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오전·오후 승무표</a:t>
            </a:r>
            <a:endParaRPr lang="en-US" sz="1400" dirty="0"/>
          </a:p>
        </p:txBody>
      </p:sp>
      <p:sp>
        <p:nvSpPr>
          <p:cNvPr id="16" name="Text 13"/>
          <p:cNvSpPr txBox="1"/>
          <p:nvPr/>
        </p:nvSpPr>
        <p:spPr>
          <a:xfrm>
            <a:off x="8275320" y="2048256"/>
            <a:ext cx="3367735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순번 · 출발시각 · 차량 · 승무자를 인쇄해 배포.</a:t>
            </a:r>
            <a:endParaRPr lang="en-US" sz="115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대치기사 이름으로 나갑니다.</a:t>
            </a:r>
            <a:endParaRPr lang="en-US" sz="1150" dirty="0"/>
          </a:p>
        </p:txBody>
      </p:sp>
      <p:sp>
        <p:nvSpPr>
          <p:cNvPr id="17" name="Shape 14"/>
          <p:cNvSpPr/>
          <p:nvPr/>
        </p:nvSpPr>
        <p:spPr>
          <a:xfrm>
            <a:off x="7863840" y="2816352"/>
            <a:ext cx="310896" cy="310896"/>
          </a:xfrm>
          <a:prstGeom prst="ellipse">
            <a:avLst/>
          </a:prstGeom>
          <a:solidFill>
            <a:srgbClr val="F08A24"/>
          </a:solidFill>
          <a:ln w="19050">
            <a:solidFill>
              <a:srgbClr val="FFFFFF"/>
            </a:solidFill>
            <a:prstDash val="solid"/>
          </a:ln>
          <a:effectLst>
            <a:outerShdw blurRad="50800" dist="127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18" name="Text 15"/>
          <p:cNvSpPr txBox="1"/>
          <p:nvPr/>
        </p:nvSpPr>
        <p:spPr>
          <a:xfrm>
            <a:off x="7863840" y="281635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100" dirty="0"/>
          </a:p>
        </p:txBody>
      </p:sp>
      <p:sp>
        <p:nvSpPr>
          <p:cNvPr id="19" name="Text 16"/>
          <p:cNvSpPr txBox="1"/>
          <p:nvPr/>
        </p:nvSpPr>
        <p:spPr>
          <a:xfrm>
            <a:off x="8275320" y="2798064"/>
            <a:ext cx="33677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운휴 · SHIFT · 정상복원</a:t>
            </a:r>
            <a:endParaRPr lang="en-US" sz="1400" dirty="0"/>
          </a:p>
        </p:txBody>
      </p:sp>
      <p:sp>
        <p:nvSpPr>
          <p:cNvPr id="20" name="Text 17"/>
          <p:cNvSpPr txBox="1"/>
          <p:nvPr/>
        </p:nvSpPr>
        <p:spPr>
          <a:xfrm>
            <a:off x="8275320" y="3127248"/>
            <a:ext cx="3367735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처리 결과가 확정 배차·일일배차·근태 세 곳에</a:t>
            </a:r>
            <a:endParaRPr lang="en-US" sz="115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동시에 반영됩니다.</a:t>
            </a:r>
            <a:endParaRPr lang="en-US" sz="1150" dirty="0"/>
          </a:p>
        </p:txBody>
      </p:sp>
      <p:sp>
        <p:nvSpPr>
          <p:cNvPr id="21" name="Shape 18"/>
          <p:cNvSpPr/>
          <p:nvPr/>
        </p:nvSpPr>
        <p:spPr>
          <a:xfrm>
            <a:off x="7863840" y="3895344"/>
            <a:ext cx="310896" cy="310896"/>
          </a:xfrm>
          <a:prstGeom prst="ellipse">
            <a:avLst/>
          </a:prstGeom>
          <a:solidFill>
            <a:srgbClr val="F08A24"/>
          </a:solidFill>
          <a:ln w="19050">
            <a:solidFill>
              <a:srgbClr val="FFFFFF"/>
            </a:solidFill>
            <a:prstDash val="solid"/>
          </a:ln>
          <a:effectLst>
            <a:outerShdw blurRad="50800" dist="127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22" name="Text 19"/>
          <p:cNvSpPr txBox="1"/>
          <p:nvPr/>
        </p:nvSpPr>
        <p:spPr>
          <a:xfrm>
            <a:off x="7863840" y="3895344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100" dirty="0"/>
          </a:p>
        </p:txBody>
      </p:sp>
      <p:sp>
        <p:nvSpPr>
          <p:cNvPr id="23" name="Text 20"/>
          <p:cNvSpPr txBox="1"/>
          <p:nvPr/>
        </p:nvSpPr>
        <p:spPr>
          <a:xfrm>
            <a:off x="8275320" y="3877056"/>
            <a:ext cx="33677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승무대기자 · 제외자 · 결행자</a:t>
            </a:r>
            <a:endParaRPr lang="en-US" sz="1400" dirty="0"/>
          </a:p>
        </p:txBody>
      </p:sp>
      <p:sp>
        <p:nvSpPr>
          <p:cNvPr id="24" name="Text 21"/>
          <p:cNvSpPr txBox="1"/>
          <p:nvPr/>
        </p:nvSpPr>
        <p:spPr>
          <a:xfrm>
            <a:off x="8275320" y="4206240"/>
            <a:ext cx="3367735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빈자리를 채울 사람을 연락처와 함께 바로</a:t>
            </a:r>
            <a:endParaRPr lang="en-US" sz="115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찾습니다.</a:t>
            </a:r>
            <a:endParaRPr lang="en-US" sz="1150" dirty="0"/>
          </a:p>
        </p:txBody>
      </p:sp>
      <p:sp>
        <p:nvSpPr>
          <p:cNvPr id="25" name="Text 22"/>
          <p:cNvSpPr txBox="1"/>
          <p:nvPr/>
        </p:nvSpPr>
        <p:spPr>
          <a:xfrm>
            <a:off x="548640" y="6124194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FA98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최적화 포인트</a:t>
            </a:r>
            <a:endParaRPr lang="en-US" sz="1050" dirty="0"/>
          </a:p>
        </p:txBody>
      </p:sp>
      <p:sp>
        <p:nvSpPr>
          <p:cNvPr id="26" name="Shape 23"/>
          <p:cNvSpPr/>
          <p:nvPr/>
        </p:nvSpPr>
        <p:spPr>
          <a:xfrm>
            <a:off x="1691640" y="6115050"/>
            <a:ext cx="1769364" cy="292608"/>
          </a:xfrm>
          <a:prstGeom prst="roundRect">
            <a:avLst>
              <a:gd name="adj" fmla="val 50000"/>
            </a:avLst>
          </a:prstGeom>
          <a:solidFill>
            <a:srgbClr val="D6F3EC"/>
          </a:solidFill>
          <a:ln w="12700">
            <a:solidFill>
              <a:srgbClr val="D6F3EC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7" name="Text 24"/>
          <p:cNvSpPr txBox="1"/>
          <p:nvPr/>
        </p:nvSpPr>
        <p:spPr>
          <a:xfrm>
            <a:off x="1691640" y="6115050"/>
            <a:ext cx="176936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확정 배차만 노출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>
            <a:off x="3570732" y="6115050"/>
            <a:ext cx="2221992" cy="292608"/>
          </a:xfrm>
          <a:prstGeom prst="roundRect">
            <a:avLst>
              <a:gd name="adj" fmla="val 50000"/>
            </a:avLst>
          </a:prstGeom>
          <a:solidFill>
            <a:srgbClr val="D6F3EC"/>
          </a:solidFill>
          <a:ln w="12700">
            <a:solidFill>
              <a:srgbClr val="D6F3EC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9" name="Text 26"/>
          <p:cNvSpPr txBox="1"/>
          <p:nvPr/>
        </p:nvSpPr>
        <p:spPr>
          <a:xfrm>
            <a:off x="3570732" y="6115050"/>
            <a:ext cx="222199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마감일 이후 처리 차단</a:t>
            </a:r>
            <a:endParaRPr lang="en-US" sz="1050" dirty="0"/>
          </a:p>
        </p:txBody>
      </p:sp>
      <p:sp>
        <p:nvSpPr>
          <p:cNvPr id="30" name="Shape 27"/>
          <p:cNvSpPr/>
          <p:nvPr/>
        </p:nvSpPr>
        <p:spPr>
          <a:xfrm>
            <a:off x="5902452" y="6115050"/>
            <a:ext cx="1467612" cy="292608"/>
          </a:xfrm>
          <a:prstGeom prst="roundRect">
            <a:avLst>
              <a:gd name="adj" fmla="val 50000"/>
            </a:avLst>
          </a:prstGeom>
          <a:solidFill>
            <a:srgbClr val="D6F3EC"/>
          </a:solidFill>
          <a:ln w="12700">
            <a:solidFill>
              <a:srgbClr val="D6F3EC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1" name="Text 28"/>
          <p:cNvSpPr txBox="1"/>
          <p:nvPr/>
        </p:nvSpPr>
        <p:spPr>
          <a:xfrm>
            <a:off x="5902452" y="6115050"/>
            <a:ext cx="146761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엑셀 · 인쇄</a:t>
            </a:r>
            <a:endParaRPr lang="en-US" sz="1050" dirty="0"/>
          </a:p>
        </p:txBody>
      </p:sp>
      <p:pic>
        <p:nvPicPr>
          <p:cNvPr id="32" name="Picture 31" descr="demo_dispatch_ord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" y="1563624"/>
            <a:ext cx="6858000" cy="428625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0FA98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배차관리 · 월간 배차표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9441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한 달 배차를 기사 × 날짜 한 표로 보고, 셀에서 바로 고칩니다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9601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서울소프트 모빌하이 · 화면 속 인명·차량·금액은 데모용 데이터이며 일부 화면은 개인정보 보호를 위해 흐림 처리했습니다</a:t>
            </a:r>
            <a:endParaRPr lang="en-US" sz="800" dirty="0"/>
          </a:p>
        </p:txBody>
      </p:sp>
      <p:sp>
        <p:nvSpPr>
          <p:cNvPr id="5" name="Text 3"/>
          <p:cNvSpPr txBox="1"/>
          <p:nvPr/>
        </p:nvSpPr>
        <p:spPr>
          <a:xfrm>
            <a:off x="9814255" y="649224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MobilHi  ·  13</a:t>
            </a:r>
            <a:endParaRPr lang="en-US" sz="850" dirty="0"/>
          </a:p>
        </p:txBody>
      </p:sp>
      <p:sp>
        <p:nvSpPr>
          <p:cNvPr id="6" name="Shape 4"/>
          <p:cNvSpPr/>
          <p:nvPr/>
        </p:nvSpPr>
        <p:spPr>
          <a:xfrm>
            <a:off x="548640" y="1271016"/>
            <a:ext cx="6949440" cy="4624578"/>
          </a:xfrm>
          <a:prstGeom prst="roundRect">
            <a:avLst>
              <a:gd name="adj" fmla="val 1977"/>
            </a:avLst>
          </a:prstGeom>
          <a:solidFill>
            <a:srgbClr val="2A3644"/>
          </a:solidFill>
          <a:ln w="12700">
            <a:solidFill>
              <a:srgbClr val="2A3644"/>
            </a:solidFill>
            <a:prstDash val="solid"/>
          </a:ln>
          <a:effectLst>
            <a:outerShdw blurRad="152400" dist="50800" dir="54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7" name="Shape 5"/>
          <p:cNvSpPr/>
          <p:nvPr/>
        </p:nvSpPr>
        <p:spPr>
          <a:xfrm>
            <a:off x="676656" y="1362456"/>
            <a:ext cx="100584" cy="100584"/>
          </a:xfrm>
          <a:prstGeom prst="ellipse">
            <a:avLst/>
          </a:prstGeom>
          <a:solidFill>
            <a:srgbClr val="E5484D"/>
          </a:solidFill>
          <a:ln w="12700">
            <a:solidFill>
              <a:srgbClr val="E5484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Shape 6"/>
          <p:cNvSpPr/>
          <p:nvPr/>
        </p:nvSpPr>
        <p:spPr>
          <a:xfrm>
            <a:off x="841248" y="1362456"/>
            <a:ext cx="100584" cy="100584"/>
          </a:xfrm>
          <a:prstGeom prst="ellipse">
            <a:avLst/>
          </a:prstGeom>
          <a:solidFill>
            <a:srgbClr val="F2B01E"/>
          </a:solidFill>
          <a:ln w="12700">
            <a:solidFill>
              <a:srgbClr val="F2B01E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" name="Shape 7"/>
          <p:cNvSpPr/>
          <p:nvPr/>
        </p:nvSpPr>
        <p:spPr>
          <a:xfrm>
            <a:off x="1005840" y="1362456"/>
            <a:ext cx="100584" cy="100584"/>
          </a:xfrm>
          <a:prstGeom prst="ellipse">
            <a:avLst/>
          </a:prstGeom>
          <a:solidFill>
            <a:srgbClr val="3DBE5B"/>
          </a:solidFill>
          <a:ln w="12700">
            <a:solidFill>
              <a:srgbClr val="3DBE5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" name="Shape 8"/>
          <p:cNvSpPr/>
          <p:nvPr/>
        </p:nvSpPr>
        <p:spPr>
          <a:xfrm>
            <a:off x="1280160" y="1335024"/>
            <a:ext cx="6035040" cy="164592"/>
          </a:xfrm>
          <a:prstGeom prst="roundRect">
            <a:avLst>
              <a:gd name="adj" fmla="val 50000"/>
            </a:avLst>
          </a:prstGeom>
          <a:solidFill>
            <a:srgbClr val="3B4756"/>
          </a:solidFill>
          <a:ln w="12700">
            <a:solidFill>
              <a:srgbClr val="3B475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1" name="Text 9"/>
          <p:cNvSpPr txBox="1"/>
          <p:nvPr/>
        </p:nvSpPr>
        <p:spPr>
          <a:xfrm>
            <a:off x="1371600" y="1335024"/>
            <a:ext cx="5852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C4CD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모빌하이 › 배차관리 › 월간 배차관리</a:t>
            </a:r>
            <a:endParaRPr lang="en-US" sz="750" dirty="0"/>
          </a:p>
        </p:txBody>
      </p:sp>
      <p:sp>
        <p:nvSpPr>
          <p:cNvPr id="13" name="Shape 10"/>
          <p:cNvSpPr/>
          <p:nvPr/>
        </p:nvSpPr>
        <p:spPr>
          <a:xfrm>
            <a:off x="7863840" y="1737360"/>
            <a:ext cx="310896" cy="310896"/>
          </a:xfrm>
          <a:prstGeom prst="ellipse">
            <a:avLst/>
          </a:prstGeom>
          <a:solidFill>
            <a:srgbClr val="F08A24"/>
          </a:solidFill>
          <a:ln w="19050">
            <a:solidFill>
              <a:srgbClr val="FFFFFF"/>
            </a:solidFill>
            <a:prstDash val="solid"/>
          </a:ln>
          <a:effectLst>
            <a:outerShdw blurRad="50800" dist="127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14" name="Text 11"/>
          <p:cNvSpPr txBox="1"/>
          <p:nvPr/>
        </p:nvSpPr>
        <p:spPr>
          <a:xfrm>
            <a:off x="7863840" y="173736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100" dirty="0"/>
          </a:p>
        </p:txBody>
      </p:sp>
      <p:sp>
        <p:nvSpPr>
          <p:cNvPr id="15" name="Text 12"/>
          <p:cNvSpPr txBox="1"/>
          <p:nvPr/>
        </p:nvSpPr>
        <p:spPr>
          <a:xfrm>
            <a:off x="8275320" y="1719072"/>
            <a:ext cx="33677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 · P · 휴무 · 단축 한눈에</a:t>
            </a:r>
            <a:endParaRPr lang="en-US" sz="1400" dirty="0"/>
          </a:p>
        </p:txBody>
      </p:sp>
      <p:sp>
        <p:nvSpPr>
          <p:cNvPr id="16" name="Text 13"/>
          <p:cNvSpPr txBox="1"/>
          <p:nvPr/>
        </p:nvSpPr>
        <p:spPr>
          <a:xfrm>
            <a:off x="8275320" y="2048256"/>
            <a:ext cx="3367735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오전(A) · 오후(P) · 휴무 · 쉬프트가 색으로</a:t>
            </a:r>
            <a:endParaRPr lang="en-US" sz="115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구분됩니다.</a:t>
            </a:r>
            <a:endParaRPr lang="en-US" sz="1150" dirty="0"/>
          </a:p>
        </p:txBody>
      </p:sp>
      <p:sp>
        <p:nvSpPr>
          <p:cNvPr id="17" name="Shape 14"/>
          <p:cNvSpPr/>
          <p:nvPr/>
        </p:nvSpPr>
        <p:spPr>
          <a:xfrm>
            <a:off x="7863840" y="2816352"/>
            <a:ext cx="310896" cy="310896"/>
          </a:xfrm>
          <a:prstGeom prst="ellipse">
            <a:avLst/>
          </a:prstGeom>
          <a:solidFill>
            <a:srgbClr val="F08A24"/>
          </a:solidFill>
          <a:ln w="19050">
            <a:solidFill>
              <a:srgbClr val="FFFFFF"/>
            </a:solidFill>
            <a:prstDash val="solid"/>
          </a:ln>
          <a:effectLst>
            <a:outerShdw blurRad="50800" dist="127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18" name="Text 15"/>
          <p:cNvSpPr txBox="1"/>
          <p:nvPr/>
        </p:nvSpPr>
        <p:spPr>
          <a:xfrm>
            <a:off x="7863840" y="281635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100" dirty="0"/>
          </a:p>
        </p:txBody>
      </p:sp>
      <p:sp>
        <p:nvSpPr>
          <p:cNvPr id="19" name="Text 16"/>
          <p:cNvSpPr txBox="1"/>
          <p:nvPr/>
        </p:nvSpPr>
        <p:spPr>
          <a:xfrm>
            <a:off x="8275320" y="2798064"/>
            <a:ext cx="33677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셀 클릭 수정</a:t>
            </a:r>
            <a:endParaRPr lang="en-US" sz="1400" dirty="0"/>
          </a:p>
        </p:txBody>
      </p:sp>
      <p:sp>
        <p:nvSpPr>
          <p:cNvPr id="20" name="Text 17"/>
          <p:cNvSpPr txBox="1"/>
          <p:nvPr/>
        </p:nvSpPr>
        <p:spPr>
          <a:xfrm>
            <a:off x="8275320" y="3127248"/>
            <a:ext cx="3367735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표 안에서 바로 고치면 일일배차·근태·급여</a:t>
            </a:r>
            <a:endParaRPr lang="en-US" sz="115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근무일수에 같은 값이 반영됩니다.</a:t>
            </a:r>
            <a:endParaRPr lang="en-US" sz="1150" dirty="0"/>
          </a:p>
        </p:txBody>
      </p:sp>
      <p:sp>
        <p:nvSpPr>
          <p:cNvPr id="21" name="Shape 18"/>
          <p:cNvSpPr/>
          <p:nvPr/>
        </p:nvSpPr>
        <p:spPr>
          <a:xfrm>
            <a:off x="7863840" y="3895344"/>
            <a:ext cx="310896" cy="310896"/>
          </a:xfrm>
          <a:prstGeom prst="ellipse">
            <a:avLst/>
          </a:prstGeom>
          <a:solidFill>
            <a:srgbClr val="F08A24"/>
          </a:solidFill>
          <a:ln w="19050">
            <a:solidFill>
              <a:srgbClr val="FFFFFF"/>
            </a:solidFill>
            <a:prstDash val="solid"/>
          </a:ln>
          <a:effectLst>
            <a:outerShdw blurRad="50800" dist="127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22" name="Text 19"/>
          <p:cNvSpPr txBox="1"/>
          <p:nvPr/>
        </p:nvSpPr>
        <p:spPr>
          <a:xfrm>
            <a:off x="7863840" y="3895344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100" dirty="0"/>
          </a:p>
        </p:txBody>
      </p:sp>
      <p:sp>
        <p:nvSpPr>
          <p:cNvPr id="23" name="Text 20"/>
          <p:cNvSpPr txBox="1"/>
          <p:nvPr/>
        </p:nvSpPr>
        <p:spPr>
          <a:xfrm>
            <a:off x="8275320" y="3877056"/>
            <a:ext cx="33677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근무일 조기배·삭제·배차설정</a:t>
            </a:r>
            <a:endParaRPr lang="en-US" sz="1400" dirty="0"/>
          </a:p>
        </p:txBody>
      </p:sp>
      <p:sp>
        <p:nvSpPr>
          <p:cNvPr id="24" name="Text 21"/>
          <p:cNvSpPr txBox="1"/>
          <p:nvPr/>
        </p:nvSpPr>
        <p:spPr>
          <a:xfrm>
            <a:off x="8275320" y="4206240"/>
            <a:ext cx="3367735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운수사별 교대 방식·배차조·휴무 규칙은 설정으로</a:t>
            </a:r>
            <a:endParaRPr lang="en-US" sz="115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바꿉니다.</a:t>
            </a:r>
            <a:endParaRPr lang="en-US" sz="1150" dirty="0"/>
          </a:p>
        </p:txBody>
      </p:sp>
      <p:sp>
        <p:nvSpPr>
          <p:cNvPr id="25" name="Text 22"/>
          <p:cNvSpPr txBox="1"/>
          <p:nvPr/>
        </p:nvSpPr>
        <p:spPr>
          <a:xfrm>
            <a:off x="548640" y="6124194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FA98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최적화 포인트</a:t>
            </a:r>
            <a:endParaRPr lang="en-US" sz="1050" dirty="0"/>
          </a:p>
        </p:txBody>
      </p:sp>
      <p:sp>
        <p:nvSpPr>
          <p:cNvPr id="26" name="Shape 23"/>
          <p:cNvSpPr/>
          <p:nvPr/>
        </p:nvSpPr>
        <p:spPr>
          <a:xfrm>
            <a:off x="1691640" y="6115050"/>
            <a:ext cx="2221992" cy="292608"/>
          </a:xfrm>
          <a:prstGeom prst="roundRect">
            <a:avLst>
              <a:gd name="adj" fmla="val 50000"/>
            </a:avLst>
          </a:prstGeom>
          <a:solidFill>
            <a:srgbClr val="D6F3EC"/>
          </a:solidFill>
          <a:ln w="12700">
            <a:solidFill>
              <a:srgbClr val="D6F3EC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7" name="Text 24"/>
          <p:cNvSpPr txBox="1"/>
          <p:nvPr/>
        </p:nvSpPr>
        <p:spPr>
          <a:xfrm>
            <a:off x="1691640" y="6115050"/>
            <a:ext cx="222199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기사별 · 차량별 현황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>
            <a:off x="4023360" y="6115050"/>
            <a:ext cx="1467612" cy="292608"/>
          </a:xfrm>
          <a:prstGeom prst="roundRect">
            <a:avLst>
              <a:gd name="adj" fmla="val 50000"/>
            </a:avLst>
          </a:prstGeom>
          <a:solidFill>
            <a:srgbClr val="D6F3EC"/>
          </a:solidFill>
          <a:ln w="12700">
            <a:solidFill>
              <a:srgbClr val="D6F3EC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9" name="Text 26"/>
          <p:cNvSpPr txBox="1"/>
          <p:nvPr/>
        </p:nvSpPr>
        <p:spPr>
          <a:xfrm>
            <a:off x="4023360" y="6115050"/>
            <a:ext cx="146761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월배차표 엑셀</a:t>
            </a:r>
            <a:endParaRPr lang="en-US" sz="1050" dirty="0"/>
          </a:p>
        </p:txBody>
      </p:sp>
      <p:sp>
        <p:nvSpPr>
          <p:cNvPr id="30" name="Shape 27"/>
          <p:cNvSpPr/>
          <p:nvPr/>
        </p:nvSpPr>
        <p:spPr>
          <a:xfrm>
            <a:off x="5600700" y="6115050"/>
            <a:ext cx="1920240" cy="292608"/>
          </a:xfrm>
          <a:prstGeom prst="roundRect">
            <a:avLst>
              <a:gd name="adj" fmla="val 50000"/>
            </a:avLst>
          </a:prstGeom>
          <a:solidFill>
            <a:srgbClr val="D6F3EC"/>
          </a:solidFill>
          <a:ln w="12700">
            <a:solidFill>
              <a:srgbClr val="D6F3EC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1" name="Text 28"/>
          <p:cNvSpPr txBox="1"/>
          <p:nvPr/>
        </p:nvSpPr>
        <p:spPr>
          <a:xfrm>
            <a:off x="5600700" y="6115050"/>
            <a:ext cx="1920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운수사별 규칙 설정</a:t>
            </a:r>
            <a:endParaRPr lang="en-US" sz="1050" dirty="0"/>
          </a:p>
        </p:txBody>
      </p:sp>
      <p:pic>
        <p:nvPicPr>
          <p:cNvPr id="32" name="Picture 31" descr="demo_dispatch_monthl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" y="1563624"/>
            <a:ext cx="6858000" cy="428625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0FA98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근태관리 · 근태입력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9441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근태는 배차 한 줄에 붙고, 그 값이 그대로 급여로 갑니다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9601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서울소프트 모빌하이 · 화면 속 인명·차량·금액은 데모용 데이터이며 일부 화면은 개인정보 보호를 위해 흐림 처리했습니다</a:t>
            </a:r>
            <a:endParaRPr lang="en-US" sz="800" dirty="0"/>
          </a:p>
        </p:txBody>
      </p:sp>
      <p:sp>
        <p:nvSpPr>
          <p:cNvPr id="5" name="Text 3"/>
          <p:cNvSpPr txBox="1"/>
          <p:nvPr/>
        </p:nvSpPr>
        <p:spPr>
          <a:xfrm>
            <a:off x="9814255" y="649224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MobilHi  ·  14</a:t>
            </a:r>
            <a:endParaRPr lang="en-US" sz="850" dirty="0"/>
          </a:p>
        </p:txBody>
      </p:sp>
      <p:sp>
        <p:nvSpPr>
          <p:cNvPr id="6" name="Shape 4"/>
          <p:cNvSpPr/>
          <p:nvPr/>
        </p:nvSpPr>
        <p:spPr>
          <a:xfrm>
            <a:off x="548640" y="1271016"/>
            <a:ext cx="6949440" cy="4624578"/>
          </a:xfrm>
          <a:prstGeom prst="roundRect">
            <a:avLst>
              <a:gd name="adj" fmla="val 1977"/>
            </a:avLst>
          </a:prstGeom>
          <a:solidFill>
            <a:srgbClr val="2A3644"/>
          </a:solidFill>
          <a:ln w="12700">
            <a:solidFill>
              <a:srgbClr val="2A3644"/>
            </a:solidFill>
            <a:prstDash val="solid"/>
          </a:ln>
          <a:effectLst>
            <a:outerShdw blurRad="152400" dist="50800" dir="54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7" name="Shape 5"/>
          <p:cNvSpPr/>
          <p:nvPr/>
        </p:nvSpPr>
        <p:spPr>
          <a:xfrm>
            <a:off x="676656" y="1362456"/>
            <a:ext cx="100584" cy="100584"/>
          </a:xfrm>
          <a:prstGeom prst="ellipse">
            <a:avLst/>
          </a:prstGeom>
          <a:solidFill>
            <a:srgbClr val="E5484D"/>
          </a:solidFill>
          <a:ln w="12700">
            <a:solidFill>
              <a:srgbClr val="E5484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Shape 6"/>
          <p:cNvSpPr/>
          <p:nvPr/>
        </p:nvSpPr>
        <p:spPr>
          <a:xfrm>
            <a:off x="841248" y="1362456"/>
            <a:ext cx="100584" cy="100584"/>
          </a:xfrm>
          <a:prstGeom prst="ellipse">
            <a:avLst/>
          </a:prstGeom>
          <a:solidFill>
            <a:srgbClr val="F2B01E"/>
          </a:solidFill>
          <a:ln w="12700">
            <a:solidFill>
              <a:srgbClr val="F2B01E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" name="Shape 7"/>
          <p:cNvSpPr/>
          <p:nvPr/>
        </p:nvSpPr>
        <p:spPr>
          <a:xfrm>
            <a:off x="1005840" y="1362456"/>
            <a:ext cx="100584" cy="100584"/>
          </a:xfrm>
          <a:prstGeom prst="ellipse">
            <a:avLst/>
          </a:prstGeom>
          <a:solidFill>
            <a:srgbClr val="3DBE5B"/>
          </a:solidFill>
          <a:ln w="12700">
            <a:solidFill>
              <a:srgbClr val="3DBE5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" name="Shape 8"/>
          <p:cNvSpPr/>
          <p:nvPr/>
        </p:nvSpPr>
        <p:spPr>
          <a:xfrm>
            <a:off x="1280160" y="1335024"/>
            <a:ext cx="6035040" cy="164592"/>
          </a:xfrm>
          <a:prstGeom prst="roundRect">
            <a:avLst>
              <a:gd name="adj" fmla="val 50000"/>
            </a:avLst>
          </a:prstGeom>
          <a:solidFill>
            <a:srgbClr val="3B4756"/>
          </a:solidFill>
          <a:ln w="12700">
            <a:solidFill>
              <a:srgbClr val="3B475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1" name="Text 9"/>
          <p:cNvSpPr txBox="1"/>
          <p:nvPr/>
        </p:nvSpPr>
        <p:spPr>
          <a:xfrm>
            <a:off x="1371600" y="1335024"/>
            <a:ext cx="5852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C4CD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모빌하이 › 근태관리 › 근태입력 (기간별)</a:t>
            </a:r>
            <a:endParaRPr lang="en-US" sz="750" dirty="0"/>
          </a:p>
        </p:txBody>
      </p:sp>
      <p:sp>
        <p:nvSpPr>
          <p:cNvPr id="13" name="Shape 10"/>
          <p:cNvSpPr/>
          <p:nvPr/>
        </p:nvSpPr>
        <p:spPr>
          <a:xfrm>
            <a:off x="7863840" y="1737360"/>
            <a:ext cx="310896" cy="310896"/>
          </a:xfrm>
          <a:prstGeom prst="ellipse">
            <a:avLst/>
          </a:prstGeom>
          <a:solidFill>
            <a:srgbClr val="F08A24"/>
          </a:solidFill>
          <a:ln w="19050">
            <a:solidFill>
              <a:srgbClr val="FFFFFF"/>
            </a:solidFill>
            <a:prstDash val="solid"/>
          </a:ln>
          <a:effectLst>
            <a:outerShdw blurRad="50800" dist="127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14" name="Text 11"/>
          <p:cNvSpPr txBox="1"/>
          <p:nvPr/>
        </p:nvSpPr>
        <p:spPr>
          <a:xfrm>
            <a:off x="7863840" y="173736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100" dirty="0"/>
          </a:p>
        </p:txBody>
      </p:sp>
      <p:sp>
        <p:nvSpPr>
          <p:cNvPr id="15" name="Text 12"/>
          <p:cNvSpPr txBox="1"/>
          <p:nvPr/>
        </p:nvSpPr>
        <p:spPr>
          <a:xfrm>
            <a:off x="8275320" y="1719072"/>
            <a:ext cx="33677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기간 근태 일괄 입력</a:t>
            </a:r>
            <a:endParaRPr lang="en-US" sz="1400" dirty="0"/>
          </a:p>
        </p:txBody>
      </p:sp>
      <p:sp>
        <p:nvSpPr>
          <p:cNvPr id="16" name="Text 13"/>
          <p:cNvSpPr txBox="1"/>
          <p:nvPr/>
        </p:nvSpPr>
        <p:spPr>
          <a:xfrm>
            <a:off x="8275320" y="2048256"/>
            <a:ext cx="3367735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연차·병가처럼 이어지는 근태는 기사·기간·종류만</a:t>
            </a:r>
            <a:endParaRPr lang="en-US" sz="115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고르면 날마다 근태 줄이 생깁니다.</a:t>
            </a:r>
            <a:endParaRPr lang="en-US" sz="1150" dirty="0"/>
          </a:p>
        </p:txBody>
      </p:sp>
      <p:sp>
        <p:nvSpPr>
          <p:cNvPr id="17" name="Shape 14"/>
          <p:cNvSpPr/>
          <p:nvPr/>
        </p:nvSpPr>
        <p:spPr>
          <a:xfrm>
            <a:off x="7863840" y="2816352"/>
            <a:ext cx="310896" cy="310896"/>
          </a:xfrm>
          <a:prstGeom prst="ellipse">
            <a:avLst/>
          </a:prstGeom>
          <a:solidFill>
            <a:srgbClr val="F08A24"/>
          </a:solidFill>
          <a:ln w="19050">
            <a:solidFill>
              <a:srgbClr val="FFFFFF"/>
            </a:solidFill>
            <a:prstDash val="solid"/>
          </a:ln>
          <a:effectLst>
            <a:outerShdw blurRad="50800" dist="127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18" name="Text 15"/>
          <p:cNvSpPr txBox="1"/>
          <p:nvPr/>
        </p:nvSpPr>
        <p:spPr>
          <a:xfrm>
            <a:off x="7863840" y="281635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100" dirty="0"/>
          </a:p>
        </p:txBody>
      </p:sp>
      <p:sp>
        <p:nvSpPr>
          <p:cNvPr id="19" name="Text 16"/>
          <p:cNvSpPr txBox="1"/>
          <p:nvPr/>
        </p:nvSpPr>
        <p:spPr>
          <a:xfrm>
            <a:off x="8275320" y="2798064"/>
            <a:ext cx="33677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휴일제외 · 마감일 자동 스킵</a:t>
            </a:r>
            <a:endParaRPr lang="en-US" sz="1400" dirty="0"/>
          </a:p>
        </p:txBody>
      </p:sp>
      <p:sp>
        <p:nvSpPr>
          <p:cNvPr id="20" name="Text 17"/>
          <p:cNvSpPr txBox="1"/>
          <p:nvPr/>
        </p:nvSpPr>
        <p:spPr>
          <a:xfrm>
            <a:off x="8275320" y="3127248"/>
            <a:ext cx="3367735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휴무일과 마감된 날짜는 자동으로 건너뜁니다.</a:t>
            </a:r>
            <a:endParaRPr lang="en-US" sz="1150" dirty="0"/>
          </a:p>
        </p:txBody>
      </p:sp>
      <p:sp>
        <p:nvSpPr>
          <p:cNvPr id="21" name="Shape 18"/>
          <p:cNvSpPr/>
          <p:nvPr/>
        </p:nvSpPr>
        <p:spPr>
          <a:xfrm>
            <a:off x="7863840" y="3703320"/>
            <a:ext cx="310896" cy="310896"/>
          </a:xfrm>
          <a:prstGeom prst="ellipse">
            <a:avLst/>
          </a:prstGeom>
          <a:solidFill>
            <a:srgbClr val="F08A24"/>
          </a:solidFill>
          <a:ln w="19050">
            <a:solidFill>
              <a:srgbClr val="FFFFFF"/>
            </a:solidFill>
            <a:prstDash val="solid"/>
          </a:ln>
          <a:effectLst>
            <a:outerShdw blurRad="50800" dist="127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22" name="Text 19"/>
          <p:cNvSpPr txBox="1"/>
          <p:nvPr/>
        </p:nvSpPr>
        <p:spPr>
          <a:xfrm>
            <a:off x="7863840" y="370332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100" dirty="0"/>
          </a:p>
        </p:txBody>
      </p:sp>
      <p:sp>
        <p:nvSpPr>
          <p:cNvPr id="23" name="Text 20"/>
          <p:cNvSpPr txBox="1"/>
          <p:nvPr/>
        </p:nvSpPr>
        <p:spPr>
          <a:xfrm>
            <a:off x="8275320" y="3685032"/>
            <a:ext cx="33677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어디서 고쳐도 같은 값</a:t>
            </a:r>
            <a:endParaRPr lang="en-US" sz="1400" dirty="0"/>
          </a:p>
        </p:txBody>
      </p:sp>
      <p:sp>
        <p:nvSpPr>
          <p:cNvPr id="24" name="Text 21"/>
          <p:cNvSpPr txBox="1"/>
          <p:nvPr/>
        </p:nvSpPr>
        <p:spPr>
          <a:xfrm>
            <a:off x="8275320" y="4014216"/>
            <a:ext cx="3367735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세 화면이 같은 근태 줄을 봅니다. 근무일수는 정상</a:t>
            </a:r>
            <a:endParaRPr lang="en-US" sz="115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· 단축만 인정.</a:t>
            </a:r>
            <a:endParaRPr lang="en-US" sz="1150" dirty="0"/>
          </a:p>
        </p:txBody>
      </p:sp>
      <p:sp>
        <p:nvSpPr>
          <p:cNvPr id="25" name="Text 22"/>
          <p:cNvSpPr txBox="1"/>
          <p:nvPr/>
        </p:nvSpPr>
        <p:spPr>
          <a:xfrm>
            <a:off x="548640" y="6124194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FA98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최적화 포인트</a:t>
            </a:r>
            <a:endParaRPr lang="en-US" sz="1050" dirty="0"/>
          </a:p>
        </p:txBody>
      </p:sp>
      <p:sp>
        <p:nvSpPr>
          <p:cNvPr id="26" name="Shape 23"/>
          <p:cNvSpPr/>
          <p:nvPr/>
        </p:nvSpPr>
        <p:spPr>
          <a:xfrm>
            <a:off x="1691640" y="6115050"/>
            <a:ext cx="1316736" cy="292608"/>
          </a:xfrm>
          <a:prstGeom prst="roundRect">
            <a:avLst>
              <a:gd name="adj" fmla="val 50000"/>
            </a:avLst>
          </a:prstGeom>
          <a:solidFill>
            <a:srgbClr val="D6F3EC"/>
          </a:solidFill>
          <a:ln w="12700">
            <a:solidFill>
              <a:srgbClr val="D6F3EC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7" name="Text 24"/>
          <p:cNvSpPr txBox="1"/>
          <p:nvPr/>
        </p:nvSpPr>
        <p:spPr>
          <a:xfrm>
            <a:off x="1691640" y="6115050"/>
            <a:ext cx="131673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근태 19종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>
            <a:off x="3118104" y="6115050"/>
            <a:ext cx="2372868" cy="292608"/>
          </a:xfrm>
          <a:prstGeom prst="roundRect">
            <a:avLst>
              <a:gd name="adj" fmla="val 50000"/>
            </a:avLst>
          </a:prstGeom>
          <a:solidFill>
            <a:srgbClr val="D6F3EC"/>
          </a:solidFill>
          <a:ln w="12700">
            <a:solidFill>
              <a:srgbClr val="D6F3EC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9" name="Text 26"/>
          <p:cNvSpPr txBox="1"/>
          <p:nvPr/>
        </p:nvSpPr>
        <p:spPr>
          <a:xfrm>
            <a:off x="3118104" y="6115050"/>
            <a:ext cx="23728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저장 버튼 없는 셀 편집</a:t>
            </a:r>
            <a:endParaRPr lang="en-US" sz="1050" dirty="0"/>
          </a:p>
        </p:txBody>
      </p:sp>
      <p:sp>
        <p:nvSpPr>
          <p:cNvPr id="30" name="Shape 27"/>
          <p:cNvSpPr/>
          <p:nvPr/>
        </p:nvSpPr>
        <p:spPr>
          <a:xfrm>
            <a:off x="5600700" y="6115050"/>
            <a:ext cx="1920240" cy="292608"/>
          </a:xfrm>
          <a:prstGeom prst="roundRect">
            <a:avLst>
              <a:gd name="adj" fmla="val 50000"/>
            </a:avLst>
          </a:prstGeom>
          <a:solidFill>
            <a:srgbClr val="D6F3EC"/>
          </a:solidFill>
          <a:ln w="12700">
            <a:solidFill>
              <a:srgbClr val="D6F3EC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1" name="Text 28"/>
          <p:cNvSpPr txBox="1"/>
          <p:nvPr/>
        </p:nvSpPr>
        <p:spPr>
          <a:xfrm>
            <a:off x="5600700" y="6115050"/>
            <a:ext cx="1920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근무일수 규칙 고정</a:t>
            </a:r>
            <a:endParaRPr lang="en-US" sz="1050" dirty="0"/>
          </a:p>
        </p:txBody>
      </p:sp>
      <p:pic>
        <p:nvPicPr>
          <p:cNvPr id="32" name="Picture 31" descr="demo_att_inpu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" y="1563624"/>
            <a:ext cx="6858000" cy="428625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0FA98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마감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9441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마감은 순서대로 잠기고, 마감된 달은 아무도 고칠 수 없습니다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9601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서울소프트 모빌하이 · 화면 속 인명·차량·금액은 데모용 데이터이며 일부 화면은 개인정보 보호를 위해 흐림 처리했습니다</a:t>
            </a:r>
            <a:endParaRPr lang="en-US" sz="800" dirty="0"/>
          </a:p>
        </p:txBody>
      </p:sp>
      <p:sp>
        <p:nvSpPr>
          <p:cNvPr id="5" name="Text 3"/>
          <p:cNvSpPr txBox="1"/>
          <p:nvPr/>
        </p:nvSpPr>
        <p:spPr>
          <a:xfrm>
            <a:off x="9814255" y="649224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MobilHi  ·  15</a:t>
            </a:r>
            <a:endParaRPr lang="en-US" sz="850" dirty="0"/>
          </a:p>
        </p:txBody>
      </p:sp>
      <p:sp>
        <p:nvSpPr>
          <p:cNvPr id="6" name="Shape 4"/>
          <p:cNvSpPr/>
          <p:nvPr/>
        </p:nvSpPr>
        <p:spPr>
          <a:xfrm>
            <a:off x="548640" y="1417320"/>
            <a:ext cx="1962851" cy="1417320"/>
          </a:xfrm>
          <a:prstGeom prst="roundRect">
            <a:avLst>
              <a:gd name="adj" fmla="val 6452"/>
            </a:avLst>
          </a:prstGeom>
          <a:solidFill>
            <a:srgbClr val="F4F7FB"/>
          </a:solidFill>
          <a:ln w="6350">
            <a:solidFill>
              <a:srgbClr val="F4F7FB"/>
            </a:solidFill>
            <a:prstDash val="solid"/>
          </a:ln>
          <a:effectLst>
            <a:outerShdw blurRad="101600" dist="25400" dir="5400000" algn="bl" rotWithShape="0">
              <a:srgbClr val="0B1F3A">
                <a:alpha val="12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7" name="Shape 5"/>
          <p:cNvSpPr/>
          <p:nvPr/>
        </p:nvSpPr>
        <p:spPr>
          <a:xfrm>
            <a:off x="731520" y="1581912"/>
            <a:ext cx="457200" cy="457200"/>
          </a:xfrm>
          <a:prstGeom prst="ellipse">
            <a:avLst/>
          </a:prstGeom>
          <a:solidFill>
            <a:srgbClr val="0B1F3A"/>
          </a:solidFill>
          <a:ln w="12700">
            <a:solidFill>
              <a:srgbClr val="0B1F3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248" y="1691640"/>
            <a:ext cx="237744" cy="237744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325880" y="1554480"/>
            <a:ext cx="1048451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b="1" dirty="0">
                <a:solidFill>
                  <a:srgbClr val="0FA98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STEP 1</a:t>
            </a:r>
            <a:endParaRPr lang="en-US" sz="950" dirty="0"/>
          </a:p>
        </p:txBody>
      </p:sp>
      <p:sp>
        <p:nvSpPr>
          <p:cNvPr id="10" name="Text 7"/>
          <p:cNvSpPr txBox="1"/>
          <p:nvPr/>
        </p:nvSpPr>
        <p:spPr>
          <a:xfrm>
            <a:off x="1325880" y="1783080"/>
            <a:ext cx="1048451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일별 근태마감</a:t>
            </a:r>
            <a:endParaRPr lang="en-US" sz="1400" dirty="0"/>
          </a:p>
        </p:txBody>
      </p:sp>
      <p:sp>
        <p:nvSpPr>
          <p:cNvPr id="11" name="Text 8"/>
          <p:cNvSpPr txBox="1"/>
          <p:nvPr/>
        </p:nvSpPr>
        <p:spPr>
          <a:xfrm>
            <a:off x="731520" y="2286000"/>
            <a:ext cx="1597091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노선별 · 날짜까지</a:t>
            </a:r>
            <a:endParaRPr lang="en-US" sz="1100" dirty="0"/>
          </a:p>
        </p:txBody>
      </p:sp>
      <p:sp>
        <p:nvSpPr>
          <p:cNvPr id="12" name="Shape 9"/>
          <p:cNvSpPr/>
          <p:nvPr/>
        </p:nvSpPr>
        <p:spPr>
          <a:xfrm>
            <a:off x="2557211" y="1965960"/>
            <a:ext cx="228600" cy="292608"/>
          </a:xfrm>
          <a:prstGeom prst="rightArrow">
            <a:avLst/>
          </a:prstGeom>
          <a:solidFill>
            <a:srgbClr val="0FA98F"/>
          </a:solidFill>
          <a:ln w="12700">
            <a:solidFill>
              <a:srgbClr val="0FA98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3" name="Shape 10"/>
          <p:cNvSpPr/>
          <p:nvPr/>
        </p:nvSpPr>
        <p:spPr>
          <a:xfrm>
            <a:off x="2831531" y="1417320"/>
            <a:ext cx="1962851" cy="1417320"/>
          </a:xfrm>
          <a:prstGeom prst="roundRect">
            <a:avLst>
              <a:gd name="adj" fmla="val 6452"/>
            </a:avLst>
          </a:prstGeom>
          <a:solidFill>
            <a:srgbClr val="F4F7FB"/>
          </a:solidFill>
          <a:ln w="6350">
            <a:solidFill>
              <a:srgbClr val="F4F7FB"/>
            </a:solidFill>
            <a:prstDash val="solid"/>
          </a:ln>
          <a:effectLst>
            <a:outerShdw blurRad="101600" dist="25400" dir="5400000" algn="bl" rotWithShape="0">
              <a:srgbClr val="0B1F3A">
                <a:alpha val="12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14" name="Shape 11"/>
          <p:cNvSpPr/>
          <p:nvPr/>
        </p:nvSpPr>
        <p:spPr>
          <a:xfrm>
            <a:off x="3014411" y="1581912"/>
            <a:ext cx="457200" cy="457200"/>
          </a:xfrm>
          <a:prstGeom prst="ellipse">
            <a:avLst/>
          </a:prstGeom>
          <a:solidFill>
            <a:srgbClr val="0B1F3A"/>
          </a:solidFill>
          <a:ln w="12700">
            <a:solidFill>
              <a:srgbClr val="0B1F3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15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139" y="1691640"/>
            <a:ext cx="237744" cy="237744"/>
          </a:xfrm>
          <a:prstGeom prst="rect">
            <a:avLst/>
          </a:prstGeom>
        </p:spPr>
      </p:pic>
      <p:sp>
        <p:nvSpPr>
          <p:cNvPr id="16" name="Text 12"/>
          <p:cNvSpPr txBox="1"/>
          <p:nvPr/>
        </p:nvSpPr>
        <p:spPr>
          <a:xfrm>
            <a:off x="3608771" y="1554480"/>
            <a:ext cx="1048451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b="1" dirty="0">
                <a:solidFill>
                  <a:srgbClr val="0FA98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STEP 2</a:t>
            </a:r>
            <a:endParaRPr lang="en-US" sz="950" dirty="0"/>
          </a:p>
        </p:txBody>
      </p:sp>
      <p:sp>
        <p:nvSpPr>
          <p:cNvPr id="17" name="Text 13"/>
          <p:cNvSpPr txBox="1"/>
          <p:nvPr/>
        </p:nvSpPr>
        <p:spPr>
          <a:xfrm>
            <a:off x="3608771" y="1783080"/>
            <a:ext cx="1048451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근태마감 (월)</a:t>
            </a:r>
            <a:endParaRPr lang="en-US" sz="1400" dirty="0"/>
          </a:p>
        </p:txBody>
      </p:sp>
      <p:sp>
        <p:nvSpPr>
          <p:cNvPr id="18" name="Text 14"/>
          <p:cNvSpPr txBox="1"/>
          <p:nvPr/>
        </p:nvSpPr>
        <p:spPr>
          <a:xfrm>
            <a:off x="3014411" y="2286000"/>
            <a:ext cx="1597091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전월 마감 필수</a:t>
            </a:r>
            <a:endParaRPr lang="en-US" sz="1100" dirty="0"/>
          </a:p>
        </p:txBody>
      </p:sp>
      <p:sp>
        <p:nvSpPr>
          <p:cNvPr id="19" name="Shape 15"/>
          <p:cNvSpPr/>
          <p:nvPr/>
        </p:nvSpPr>
        <p:spPr>
          <a:xfrm>
            <a:off x="4840102" y="1965960"/>
            <a:ext cx="228600" cy="292608"/>
          </a:xfrm>
          <a:prstGeom prst="rightArrow">
            <a:avLst/>
          </a:prstGeom>
          <a:solidFill>
            <a:srgbClr val="0FA98F"/>
          </a:solidFill>
          <a:ln w="12700">
            <a:solidFill>
              <a:srgbClr val="0FA98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0" name="Shape 16"/>
          <p:cNvSpPr/>
          <p:nvPr/>
        </p:nvSpPr>
        <p:spPr>
          <a:xfrm>
            <a:off x="5114422" y="1417320"/>
            <a:ext cx="1962851" cy="1417320"/>
          </a:xfrm>
          <a:prstGeom prst="roundRect">
            <a:avLst>
              <a:gd name="adj" fmla="val 6452"/>
            </a:avLst>
          </a:prstGeom>
          <a:solidFill>
            <a:srgbClr val="F4F7FB"/>
          </a:solidFill>
          <a:ln w="6350">
            <a:solidFill>
              <a:srgbClr val="F4F7FB"/>
            </a:solidFill>
            <a:prstDash val="solid"/>
          </a:ln>
          <a:effectLst>
            <a:outerShdw blurRad="101600" dist="25400" dir="5400000" algn="bl" rotWithShape="0">
              <a:srgbClr val="0B1F3A">
                <a:alpha val="12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21" name="Shape 17"/>
          <p:cNvSpPr/>
          <p:nvPr/>
        </p:nvSpPr>
        <p:spPr>
          <a:xfrm>
            <a:off x="5297302" y="1581912"/>
            <a:ext cx="457200" cy="457200"/>
          </a:xfrm>
          <a:prstGeom prst="ellipse">
            <a:avLst/>
          </a:prstGeom>
          <a:solidFill>
            <a:srgbClr val="0B1F3A"/>
          </a:solidFill>
          <a:ln w="12700">
            <a:solidFill>
              <a:srgbClr val="0B1F3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22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7030" y="1691640"/>
            <a:ext cx="237744" cy="237744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5891662" y="1554480"/>
            <a:ext cx="1048451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b="1" dirty="0">
                <a:solidFill>
                  <a:srgbClr val="0FA98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STEP 3</a:t>
            </a:r>
            <a:endParaRPr lang="en-US" sz="950" dirty="0"/>
          </a:p>
        </p:txBody>
      </p:sp>
      <p:sp>
        <p:nvSpPr>
          <p:cNvPr id="24" name="Text 19"/>
          <p:cNvSpPr txBox="1"/>
          <p:nvPr/>
        </p:nvSpPr>
        <p:spPr>
          <a:xfrm>
            <a:off x="5891662" y="1783080"/>
            <a:ext cx="1048451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연차발생 · 연차마감</a:t>
            </a:r>
            <a:endParaRPr lang="en-US" sz="1400" dirty="0"/>
          </a:p>
        </p:txBody>
      </p:sp>
      <p:sp>
        <p:nvSpPr>
          <p:cNvPr id="25" name="Text 20"/>
          <p:cNvSpPr txBox="1"/>
          <p:nvPr/>
        </p:nvSpPr>
        <p:spPr>
          <a:xfrm>
            <a:off x="5297302" y="2286000"/>
            <a:ext cx="1597091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연차수당 산정</a:t>
            </a:r>
            <a:endParaRPr lang="en-US" sz="1100" dirty="0"/>
          </a:p>
        </p:txBody>
      </p:sp>
      <p:sp>
        <p:nvSpPr>
          <p:cNvPr id="26" name="Shape 21"/>
          <p:cNvSpPr/>
          <p:nvPr/>
        </p:nvSpPr>
        <p:spPr>
          <a:xfrm>
            <a:off x="7122993" y="1965960"/>
            <a:ext cx="228600" cy="292608"/>
          </a:xfrm>
          <a:prstGeom prst="rightArrow">
            <a:avLst/>
          </a:prstGeom>
          <a:solidFill>
            <a:srgbClr val="0FA98F"/>
          </a:solidFill>
          <a:ln w="12700">
            <a:solidFill>
              <a:srgbClr val="0FA98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7" name="Shape 22"/>
          <p:cNvSpPr/>
          <p:nvPr/>
        </p:nvSpPr>
        <p:spPr>
          <a:xfrm>
            <a:off x="7397313" y="1417320"/>
            <a:ext cx="1962851" cy="1417320"/>
          </a:xfrm>
          <a:prstGeom prst="roundRect">
            <a:avLst>
              <a:gd name="adj" fmla="val 6452"/>
            </a:avLst>
          </a:prstGeom>
          <a:solidFill>
            <a:srgbClr val="F4F7FB"/>
          </a:solidFill>
          <a:ln w="6350">
            <a:solidFill>
              <a:srgbClr val="F4F7FB"/>
            </a:solidFill>
            <a:prstDash val="solid"/>
          </a:ln>
          <a:effectLst>
            <a:outerShdw blurRad="101600" dist="25400" dir="5400000" algn="bl" rotWithShape="0">
              <a:srgbClr val="0B1F3A">
                <a:alpha val="12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28" name="Shape 23"/>
          <p:cNvSpPr/>
          <p:nvPr/>
        </p:nvSpPr>
        <p:spPr>
          <a:xfrm>
            <a:off x="7580193" y="1581912"/>
            <a:ext cx="457200" cy="457200"/>
          </a:xfrm>
          <a:prstGeom prst="ellipse">
            <a:avLst/>
          </a:prstGeom>
          <a:solidFill>
            <a:srgbClr val="0B1F3A"/>
          </a:solidFill>
          <a:ln w="12700">
            <a:solidFill>
              <a:srgbClr val="0B1F3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29" name="Image 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9921" y="1691640"/>
            <a:ext cx="237744" cy="237744"/>
          </a:xfrm>
          <a:prstGeom prst="rect">
            <a:avLst/>
          </a:prstGeom>
        </p:spPr>
      </p:pic>
      <p:sp>
        <p:nvSpPr>
          <p:cNvPr id="30" name="Text 24"/>
          <p:cNvSpPr txBox="1"/>
          <p:nvPr/>
        </p:nvSpPr>
        <p:spPr>
          <a:xfrm>
            <a:off x="8174553" y="1554480"/>
            <a:ext cx="1048451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b="1" dirty="0">
                <a:solidFill>
                  <a:srgbClr val="0FA98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STEP 4</a:t>
            </a:r>
            <a:endParaRPr lang="en-US" sz="950" dirty="0"/>
          </a:p>
        </p:txBody>
      </p:sp>
      <p:sp>
        <p:nvSpPr>
          <p:cNvPr id="31" name="Text 25"/>
          <p:cNvSpPr txBox="1"/>
          <p:nvPr/>
        </p:nvSpPr>
        <p:spPr>
          <a:xfrm>
            <a:off x="8174553" y="1783080"/>
            <a:ext cx="1048451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급여마감</a:t>
            </a:r>
            <a:endParaRPr lang="en-US" sz="1400" dirty="0"/>
          </a:p>
        </p:txBody>
      </p:sp>
      <p:sp>
        <p:nvSpPr>
          <p:cNvPr id="32" name="Text 26"/>
          <p:cNvSpPr txBox="1"/>
          <p:nvPr/>
        </p:nvSpPr>
        <p:spPr>
          <a:xfrm>
            <a:off x="7580193" y="2286000"/>
            <a:ext cx="1597091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선행 데이터 변경 차단</a:t>
            </a:r>
            <a:endParaRPr lang="en-US" sz="1100" dirty="0"/>
          </a:p>
        </p:txBody>
      </p:sp>
      <p:sp>
        <p:nvSpPr>
          <p:cNvPr id="33" name="Shape 27"/>
          <p:cNvSpPr/>
          <p:nvPr/>
        </p:nvSpPr>
        <p:spPr>
          <a:xfrm>
            <a:off x="9405884" y="1965960"/>
            <a:ext cx="228600" cy="292608"/>
          </a:xfrm>
          <a:prstGeom prst="rightArrow">
            <a:avLst/>
          </a:prstGeom>
          <a:solidFill>
            <a:srgbClr val="0FA98F"/>
          </a:solidFill>
          <a:ln w="12700">
            <a:solidFill>
              <a:srgbClr val="0FA98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4" name="Shape 28"/>
          <p:cNvSpPr/>
          <p:nvPr/>
        </p:nvSpPr>
        <p:spPr>
          <a:xfrm>
            <a:off x="9680204" y="1417320"/>
            <a:ext cx="1962851" cy="1417320"/>
          </a:xfrm>
          <a:prstGeom prst="roundRect">
            <a:avLst>
              <a:gd name="adj" fmla="val 6452"/>
            </a:avLst>
          </a:prstGeom>
          <a:solidFill>
            <a:srgbClr val="0B1F3A"/>
          </a:solidFill>
          <a:ln w="6350">
            <a:solidFill>
              <a:srgbClr val="0B1F3A"/>
            </a:solidFill>
            <a:prstDash val="solid"/>
          </a:ln>
          <a:effectLst>
            <a:outerShdw blurRad="101600" dist="25400" dir="5400000" algn="bl" rotWithShape="0">
              <a:srgbClr val="0B1F3A">
                <a:alpha val="12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35" name="Shape 29"/>
          <p:cNvSpPr/>
          <p:nvPr/>
        </p:nvSpPr>
        <p:spPr>
          <a:xfrm>
            <a:off x="9863084" y="1581912"/>
            <a:ext cx="457200" cy="457200"/>
          </a:xfrm>
          <a:prstGeom prst="ellipse">
            <a:avLst/>
          </a:prstGeom>
          <a:solidFill>
            <a:srgbClr val="0FA98F"/>
          </a:solidFill>
          <a:ln w="12700">
            <a:solidFill>
              <a:srgbClr val="0FA98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36" name="Image 4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72812" y="1691640"/>
            <a:ext cx="237744" cy="237744"/>
          </a:xfrm>
          <a:prstGeom prst="rect">
            <a:avLst/>
          </a:prstGeom>
        </p:spPr>
      </p:pic>
      <p:sp>
        <p:nvSpPr>
          <p:cNvPr id="37" name="Text 30"/>
          <p:cNvSpPr txBox="1"/>
          <p:nvPr/>
        </p:nvSpPr>
        <p:spPr>
          <a:xfrm>
            <a:off x="10457444" y="1554480"/>
            <a:ext cx="1048451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b="1" dirty="0">
                <a:solidFill>
                  <a:srgbClr val="0FA98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STEP 5</a:t>
            </a:r>
            <a:endParaRPr lang="en-US" sz="950" dirty="0"/>
          </a:p>
        </p:txBody>
      </p:sp>
      <p:sp>
        <p:nvSpPr>
          <p:cNvPr id="38" name="Text 31"/>
          <p:cNvSpPr txBox="1"/>
          <p:nvPr/>
        </p:nvSpPr>
        <p:spPr>
          <a:xfrm>
            <a:off x="10457444" y="1783080"/>
            <a:ext cx="1048451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회계마감</a:t>
            </a:r>
            <a:endParaRPr lang="en-US" sz="1400" dirty="0"/>
          </a:p>
        </p:txBody>
      </p:sp>
      <p:sp>
        <p:nvSpPr>
          <p:cNvPr id="39" name="Text 32"/>
          <p:cNvSpPr txBox="1"/>
          <p:nvPr/>
        </p:nvSpPr>
        <p:spPr>
          <a:xfrm>
            <a:off x="9863084" y="2286000"/>
            <a:ext cx="1597091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C9D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전표 · 재무제표</a:t>
            </a:r>
            <a:endParaRPr lang="en-US" sz="1100" dirty="0"/>
          </a:p>
        </p:txBody>
      </p:sp>
      <p:sp>
        <p:nvSpPr>
          <p:cNvPr id="40" name="Shape 33"/>
          <p:cNvSpPr/>
          <p:nvPr/>
        </p:nvSpPr>
        <p:spPr>
          <a:xfrm>
            <a:off x="548640" y="3108960"/>
            <a:ext cx="11094415" cy="502920"/>
          </a:xfrm>
          <a:prstGeom prst="roundRect">
            <a:avLst>
              <a:gd name="adj" fmla="val 18182"/>
            </a:avLst>
          </a:prstGeom>
          <a:solidFill>
            <a:srgbClr val="D6F3EC"/>
          </a:solidFill>
          <a:ln w="6350">
            <a:solidFill>
              <a:srgbClr val="D6F3EC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1" name="Text 34"/>
          <p:cNvSpPr txBox="1"/>
          <p:nvPr/>
        </p:nvSpPr>
        <p:spPr>
          <a:xfrm>
            <a:off x="777240" y="3108960"/>
            <a:ext cx="106372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고쳐야 하면 마지막 마감월만 해제 → 수정 → 다시 마감. 누가·언제·왜 바꿨는지 이력이 남습니다.</a:t>
            </a:r>
            <a:endParaRPr lang="en-US" sz="1250" dirty="0"/>
          </a:p>
        </p:txBody>
      </p:sp>
      <p:sp>
        <p:nvSpPr>
          <p:cNvPr id="42" name="Shape 35"/>
          <p:cNvSpPr/>
          <p:nvPr/>
        </p:nvSpPr>
        <p:spPr>
          <a:xfrm>
            <a:off x="1615288" y="3794760"/>
            <a:ext cx="4297680" cy="2967228"/>
          </a:xfrm>
          <a:prstGeom prst="roundRect">
            <a:avLst>
              <a:gd name="adj" fmla="val 3082"/>
            </a:avLst>
          </a:prstGeom>
          <a:solidFill>
            <a:srgbClr val="2A3644"/>
          </a:solidFill>
          <a:ln w="12700">
            <a:solidFill>
              <a:srgbClr val="2A3644"/>
            </a:solidFill>
            <a:prstDash val="solid"/>
          </a:ln>
          <a:effectLst>
            <a:outerShdw blurRad="152400" dist="50800" dir="54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43" name="Shape 36"/>
          <p:cNvSpPr/>
          <p:nvPr/>
        </p:nvSpPr>
        <p:spPr>
          <a:xfrm>
            <a:off x="1743304" y="3886200"/>
            <a:ext cx="100584" cy="100584"/>
          </a:xfrm>
          <a:prstGeom prst="ellipse">
            <a:avLst/>
          </a:prstGeom>
          <a:solidFill>
            <a:srgbClr val="E5484D"/>
          </a:solidFill>
          <a:ln w="12700">
            <a:solidFill>
              <a:srgbClr val="E5484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4" name="Shape 37"/>
          <p:cNvSpPr/>
          <p:nvPr/>
        </p:nvSpPr>
        <p:spPr>
          <a:xfrm>
            <a:off x="1907896" y="3886200"/>
            <a:ext cx="100584" cy="100584"/>
          </a:xfrm>
          <a:prstGeom prst="ellipse">
            <a:avLst/>
          </a:prstGeom>
          <a:solidFill>
            <a:srgbClr val="F2B01E"/>
          </a:solidFill>
          <a:ln w="12700">
            <a:solidFill>
              <a:srgbClr val="F2B01E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5" name="Shape 38"/>
          <p:cNvSpPr/>
          <p:nvPr/>
        </p:nvSpPr>
        <p:spPr>
          <a:xfrm>
            <a:off x="2072488" y="3886200"/>
            <a:ext cx="100584" cy="100584"/>
          </a:xfrm>
          <a:prstGeom prst="ellipse">
            <a:avLst/>
          </a:prstGeom>
          <a:solidFill>
            <a:srgbClr val="3DBE5B"/>
          </a:solidFill>
          <a:ln w="12700">
            <a:solidFill>
              <a:srgbClr val="3DBE5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6" name="Shape 39"/>
          <p:cNvSpPr/>
          <p:nvPr/>
        </p:nvSpPr>
        <p:spPr>
          <a:xfrm>
            <a:off x="2346808" y="3858768"/>
            <a:ext cx="3383280" cy="164592"/>
          </a:xfrm>
          <a:prstGeom prst="roundRect">
            <a:avLst>
              <a:gd name="adj" fmla="val 50000"/>
            </a:avLst>
          </a:prstGeom>
          <a:solidFill>
            <a:srgbClr val="3B4756"/>
          </a:solidFill>
          <a:ln w="12700">
            <a:solidFill>
              <a:srgbClr val="3B475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7" name="Text 40"/>
          <p:cNvSpPr txBox="1"/>
          <p:nvPr/>
        </p:nvSpPr>
        <p:spPr>
          <a:xfrm>
            <a:off x="2438248" y="3858768"/>
            <a:ext cx="3200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C4CD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배차관리 › 근태관리 › 일별 근태마감</a:t>
            </a:r>
            <a:endParaRPr lang="en-US" sz="750" dirty="0"/>
          </a:p>
        </p:txBody>
      </p:sp>
      <p:sp>
        <p:nvSpPr>
          <p:cNvPr id="49" name="Shape 41"/>
          <p:cNvSpPr/>
          <p:nvPr/>
        </p:nvSpPr>
        <p:spPr>
          <a:xfrm>
            <a:off x="6278728" y="3794760"/>
            <a:ext cx="4297680" cy="2967228"/>
          </a:xfrm>
          <a:prstGeom prst="roundRect">
            <a:avLst>
              <a:gd name="adj" fmla="val 3082"/>
            </a:avLst>
          </a:prstGeom>
          <a:solidFill>
            <a:srgbClr val="2A3644"/>
          </a:solidFill>
          <a:ln w="12700">
            <a:solidFill>
              <a:srgbClr val="2A3644"/>
            </a:solidFill>
            <a:prstDash val="solid"/>
          </a:ln>
          <a:effectLst>
            <a:outerShdw blurRad="152400" dist="50800" dir="54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50" name="Shape 42"/>
          <p:cNvSpPr/>
          <p:nvPr/>
        </p:nvSpPr>
        <p:spPr>
          <a:xfrm>
            <a:off x="6406744" y="3886200"/>
            <a:ext cx="100584" cy="100584"/>
          </a:xfrm>
          <a:prstGeom prst="ellipse">
            <a:avLst/>
          </a:prstGeom>
          <a:solidFill>
            <a:srgbClr val="E5484D"/>
          </a:solidFill>
          <a:ln w="12700">
            <a:solidFill>
              <a:srgbClr val="E5484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1" name="Shape 43"/>
          <p:cNvSpPr/>
          <p:nvPr/>
        </p:nvSpPr>
        <p:spPr>
          <a:xfrm>
            <a:off x="6571336" y="3886200"/>
            <a:ext cx="100584" cy="100584"/>
          </a:xfrm>
          <a:prstGeom prst="ellipse">
            <a:avLst/>
          </a:prstGeom>
          <a:solidFill>
            <a:srgbClr val="F2B01E"/>
          </a:solidFill>
          <a:ln w="12700">
            <a:solidFill>
              <a:srgbClr val="F2B01E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2" name="Shape 44"/>
          <p:cNvSpPr/>
          <p:nvPr/>
        </p:nvSpPr>
        <p:spPr>
          <a:xfrm>
            <a:off x="6735928" y="3886200"/>
            <a:ext cx="100584" cy="100584"/>
          </a:xfrm>
          <a:prstGeom prst="ellipse">
            <a:avLst/>
          </a:prstGeom>
          <a:solidFill>
            <a:srgbClr val="3DBE5B"/>
          </a:solidFill>
          <a:ln w="12700">
            <a:solidFill>
              <a:srgbClr val="3DBE5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3" name="Shape 45"/>
          <p:cNvSpPr/>
          <p:nvPr/>
        </p:nvSpPr>
        <p:spPr>
          <a:xfrm>
            <a:off x="7010248" y="3858768"/>
            <a:ext cx="3383280" cy="164592"/>
          </a:xfrm>
          <a:prstGeom prst="roundRect">
            <a:avLst>
              <a:gd name="adj" fmla="val 50000"/>
            </a:avLst>
          </a:prstGeom>
          <a:solidFill>
            <a:srgbClr val="3B4756"/>
          </a:solidFill>
          <a:ln w="12700">
            <a:solidFill>
              <a:srgbClr val="3B475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4" name="Text 46"/>
          <p:cNvSpPr txBox="1"/>
          <p:nvPr/>
        </p:nvSpPr>
        <p:spPr>
          <a:xfrm>
            <a:off x="7101688" y="3858768"/>
            <a:ext cx="3200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C4CD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배차관리 › 근태집계 › 근태마감(월)</a:t>
            </a:r>
            <a:endParaRPr lang="en-US" sz="750" dirty="0"/>
          </a:p>
        </p:txBody>
      </p:sp>
      <p:pic>
        <p:nvPicPr>
          <p:cNvPr id="56" name="Picture 55" descr="demo_att_man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1008" y="4087368"/>
            <a:ext cx="4206240" cy="2628900"/>
          </a:xfrm>
          <a:prstGeom prst="rect">
            <a:avLst/>
          </a:prstGeom>
        </p:spPr>
      </p:pic>
      <p:pic>
        <p:nvPicPr>
          <p:cNvPr id="57" name="Picture 56" descr="demo_closing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4448" y="4087368"/>
            <a:ext cx="4206240" cy="26289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0FA98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현황판 · 운전원 점호부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9441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출근 · 음주측정 · 배차를 차고지 화면 하나로 보고, 셀에서 바로 갱신합니다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9601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서울소프트 모빌하이 · 화면 속 인명·차량·금액은 데모용 데이터이며 일부 화면은 개인정보 보호를 위해 흐림 처리했습니다</a:t>
            </a:r>
            <a:endParaRPr lang="en-US" sz="800" dirty="0"/>
          </a:p>
        </p:txBody>
      </p:sp>
      <p:sp>
        <p:nvSpPr>
          <p:cNvPr id="5" name="Text 3"/>
          <p:cNvSpPr txBox="1"/>
          <p:nvPr/>
        </p:nvSpPr>
        <p:spPr>
          <a:xfrm>
            <a:off x="9814255" y="649224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MobilHi  ·  16</a:t>
            </a:r>
            <a:endParaRPr lang="en-US" sz="850" dirty="0"/>
          </a:p>
        </p:txBody>
      </p:sp>
      <p:sp>
        <p:nvSpPr>
          <p:cNvPr id="6" name="Shape 4"/>
          <p:cNvSpPr/>
          <p:nvPr/>
        </p:nvSpPr>
        <p:spPr>
          <a:xfrm>
            <a:off x="548640" y="1271016"/>
            <a:ext cx="6949440" cy="4624578"/>
          </a:xfrm>
          <a:prstGeom prst="roundRect">
            <a:avLst>
              <a:gd name="adj" fmla="val 1977"/>
            </a:avLst>
          </a:prstGeom>
          <a:solidFill>
            <a:srgbClr val="2A3644"/>
          </a:solidFill>
          <a:ln w="12700">
            <a:solidFill>
              <a:srgbClr val="2A3644"/>
            </a:solidFill>
            <a:prstDash val="solid"/>
          </a:ln>
          <a:effectLst>
            <a:outerShdw blurRad="152400" dist="50800" dir="54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7" name="Shape 5"/>
          <p:cNvSpPr/>
          <p:nvPr/>
        </p:nvSpPr>
        <p:spPr>
          <a:xfrm>
            <a:off x="676656" y="1362456"/>
            <a:ext cx="100584" cy="100584"/>
          </a:xfrm>
          <a:prstGeom prst="ellipse">
            <a:avLst/>
          </a:prstGeom>
          <a:solidFill>
            <a:srgbClr val="E5484D"/>
          </a:solidFill>
          <a:ln w="12700">
            <a:solidFill>
              <a:srgbClr val="E5484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Shape 6"/>
          <p:cNvSpPr/>
          <p:nvPr/>
        </p:nvSpPr>
        <p:spPr>
          <a:xfrm>
            <a:off x="841248" y="1362456"/>
            <a:ext cx="100584" cy="100584"/>
          </a:xfrm>
          <a:prstGeom prst="ellipse">
            <a:avLst/>
          </a:prstGeom>
          <a:solidFill>
            <a:srgbClr val="F2B01E"/>
          </a:solidFill>
          <a:ln w="12700">
            <a:solidFill>
              <a:srgbClr val="F2B01E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" name="Shape 7"/>
          <p:cNvSpPr/>
          <p:nvPr/>
        </p:nvSpPr>
        <p:spPr>
          <a:xfrm>
            <a:off x="1005840" y="1362456"/>
            <a:ext cx="100584" cy="100584"/>
          </a:xfrm>
          <a:prstGeom prst="ellipse">
            <a:avLst/>
          </a:prstGeom>
          <a:solidFill>
            <a:srgbClr val="3DBE5B"/>
          </a:solidFill>
          <a:ln w="12700">
            <a:solidFill>
              <a:srgbClr val="3DBE5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" name="Shape 8"/>
          <p:cNvSpPr/>
          <p:nvPr/>
        </p:nvSpPr>
        <p:spPr>
          <a:xfrm>
            <a:off x="1280160" y="1335024"/>
            <a:ext cx="6035040" cy="164592"/>
          </a:xfrm>
          <a:prstGeom prst="roundRect">
            <a:avLst>
              <a:gd name="adj" fmla="val 50000"/>
            </a:avLst>
          </a:prstGeom>
          <a:solidFill>
            <a:srgbClr val="3B4756"/>
          </a:solidFill>
          <a:ln w="12700">
            <a:solidFill>
              <a:srgbClr val="3B475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1" name="Text 9"/>
          <p:cNvSpPr txBox="1"/>
          <p:nvPr/>
        </p:nvSpPr>
        <p:spPr>
          <a:xfrm>
            <a:off x="1371600" y="1335024"/>
            <a:ext cx="5852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C4CD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모빌하이 › 현황판 › 운전원 점호부 현황판</a:t>
            </a:r>
            <a:endParaRPr lang="en-US" sz="750" dirty="0"/>
          </a:p>
        </p:txBody>
      </p:sp>
      <p:sp>
        <p:nvSpPr>
          <p:cNvPr id="13" name="Shape 10"/>
          <p:cNvSpPr/>
          <p:nvPr/>
        </p:nvSpPr>
        <p:spPr>
          <a:xfrm>
            <a:off x="7863840" y="1737360"/>
            <a:ext cx="310896" cy="310896"/>
          </a:xfrm>
          <a:prstGeom prst="ellipse">
            <a:avLst/>
          </a:prstGeom>
          <a:solidFill>
            <a:srgbClr val="F08A24"/>
          </a:solidFill>
          <a:ln w="19050">
            <a:solidFill>
              <a:srgbClr val="FFFFFF"/>
            </a:solidFill>
            <a:prstDash val="solid"/>
          </a:ln>
          <a:effectLst>
            <a:outerShdw blurRad="50800" dist="127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14" name="Text 11"/>
          <p:cNvSpPr txBox="1"/>
          <p:nvPr/>
        </p:nvSpPr>
        <p:spPr>
          <a:xfrm>
            <a:off x="7863840" y="173736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100" dirty="0"/>
          </a:p>
        </p:txBody>
      </p:sp>
      <p:sp>
        <p:nvSpPr>
          <p:cNvPr id="15" name="Text 12"/>
          <p:cNvSpPr txBox="1"/>
          <p:nvPr/>
        </p:nvSpPr>
        <p:spPr>
          <a:xfrm>
            <a:off x="8275320" y="1719072"/>
            <a:ext cx="33677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출근 · 미출근 · 지각 · 음주측정</a:t>
            </a:r>
            <a:endParaRPr lang="en-US" sz="1400" dirty="0"/>
          </a:p>
        </p:txBody>
      </p:sp>
      <p:sp>
        <p:nvSpPr>
          <p:cNvPr id="16" name="Text 13"/>
          <p:cNvSpPr txBox="1"/>
          <p:nvPr/>
        </p:nvSpPr>
        <p:spPr>
          <a:xfrm>
            <a:off x="8275320" y="2048256"/>
            <a:ext cx="3367735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확정 배차 기준으로 승무자의 출근·측정 상태가</a:t>
            </a:r>
            <a:endParaRPr lang="en-US" sz="115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실시간으로 표시됩니다.</a:t>
            </a:r>
            <a:endParaRPr lang="en-US" sz="1150" dirty="0"/>
          </a:p>
        </p:txBody>
      </p:sp>
      <p:sp>
        <p:nvSpPr>
          <p:cNvPr id="17" name="Shape 14"/>
          <p:cNvSpPr/>
          <p:nvPr/>
        </p:nvSpPr>
        <p:spPr>
          <a:xfrm>
            <a:off x="7863840" y="2816352"/>
            <a:ext cx="310896" cy="310896"/>
          </a:xfrm>
          <a:prstGeom prst="ellipse">
            <a:avLst/>
          </a:prstGeom>
          <a:solidFill>
            <a:srgbClr val="F08A24"/>
          </a:solidFill>
          <a:ln w="19050">
            <a:solidFill>
              <a:srgbClr val="FFFFFF"/>
            </a:solidFill>
            <a:prstDash val="solid"/>
          </a:ln>
          <a:effectLst>
            <a:outerShdw blurRad="50800" dist="127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18" name="Text 15"/>
          <p:cNvSpPr txBox="1"/>
          <p:nvPr/>
        </p:nvSpPr>
        <p:spPr>
          <a:xfrm>
            <a:off x="7863840" y="281635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100" dirty="0"/>
          </a:p>
        </p:txBody>
      </p:sp>
      <p:sp>
        <p:nvSpPr>
          <p:cNvPr id="19" name="Text 16"/>
          <p:cNvSpPr txBox="1"/>
          <p:nvPr/>
        </p:nvSpPr>
        <p:spPr>
          <a:xfrm>
            <a:off x="8275320" y="2798064"/>
            <a:ext cx="33677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키오스크 측정 즉시 반영</a:t>
            </a:r>
            <a:endParaRPr lang="en-US" sz="1400" dirty="0"/>
          </a:p>
        </p:txBody>
      </p:sp>
      <p:sp>
        <p:nvSpPr>
          <p:cNvPr id="20" name="Text 17"/>
          <p:cNvSpPr txBox="1"/>
          <p:nvPr/>
        </p:nvSpPr>
        <p:spPr>
          <a:xfrm>
            <a:off x="8275320" y="3127248"/>
            <a:ext cx="3367735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음주측정 키오스크 PASS/FAIL이 REST로 들어와</a:t>
            </a:r>
            <a:endParaRPr lang="en-US" sz="115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현황판에 바로 뜹니다.</a:t>
            </a:r>
            <a:endParaRPr lang="en-US" sz="1150" dirty="0"/>
          </a:p>
        </p:txBody>
      </p:sp>
      <p:sp>
        <p:nvSpPr>
          <p:cNvPr id="21" name="Shape 18"/>
          <p:cNvSpPr/>
          <p:nvPr/>
        </p:nvSpPr>
        <p:spPr>
          <a:xfrm>
            <a:off x="7863840" y="3895344"/>
            <a:ext cx="310896" cy="310896"/>
          </a:xfrm>
          <a:prstGeom prst="ellipse">
            <a:avLst/>
          </a:prstGeom>
          <a:solidFill>
            <a:srgbClr val="F08A24"/>
          </a:solidFill>
          <a:ln w="19050">
            <a:solidFill>
              <a:srgbClr val="FFFFFF"/>
            </a:solidFill>
            <a:prstDash val="solid"/>
          </a:ln>
          <a:effectLst>
            <a:outerShdw blurRad="50800" dist="127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22" name="Text 19"/>
          <p:cNvSpPr txBox="1"/>
          <p:nvPr/>
        </p:nvSpPr>
        <p:spPr>
          <a:xfrm>
            <a:off x="7863840" y="3895344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100" dirty="0"/>
          </a:p>
        </p:txBody>
      </p:sp>
      <p:sp>
        <p:nvSpPr>
          <p:cNvPr id="23" name="Text 20"/>
          <p:cNvSpPr txBox="1"/>
          <p:nvPr/>
        </p:nvSpPr>
        <p:spPr>
          <a:xfrm>
            <a:off x="8275320" y="3877056"/>
            <a:ext cx="33677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차고지 대형 화면 최적화</a:t>
            </a:r>
            <a:endParaRPr lang="en-US" sz="1400" dirty="0"/>
          </a:p>
        </p:txBody>
      </p:sp>
      <p:sp>
        <p:nvSpPr>
          <p:cNvPr id="24" name="Text 21"/>
          <p:cNvSpPr txBox="1"/>
          <p:nvPr/>
        </p:nvSpPr>
        <p:spPr>
          <a:xfrm>
            <a:off x="8275320" y="4206240"/>
            <a:ext cx="3367735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30초 자동 갱신 · 지각·미출근 강조 — 관리자는</a:t>
            </a:r>
            <a:endParaRPr lang="en-US" sz="115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셀을 눌러 즉시 갱신합니다.</a:t>
            </a:r>
            <a:endParaRPr lang="en-US" sz="1150" dirty="0"/>
          </a:p>
        </p:txBody>
      </p:sp>
      <p:sp>
        <p:nvSpPr>
          <p:cNvPr id="25" name="Text 22"/>
          <p:cNvSpPr txBox="1"/>
          <p:nvPr/>
        </p:nvSpPr>
        <p:spPr>
          <a:xfrm>
            <a:off x="548640" y="6124194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FA98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최적화 포인트</a:t>
            </a:r>
            <a:endParaRPr lang="en-US" sz="1050" dirty="0"/>
          </a:p>
        </p:txBody>
      </p:sp>
      <p:sp>
        <p:nvSpPr>
          <p:cNvPr id="26" name="Shape 23"/>
          <p:cNvSpPr/>
          <p:nvPr/>
        </p:nvSpPr>
        <p:spPr>
          <a:xfrm>
            <a:off x="1691640" y="6115050"/>
            <a:ext cx="1920240" cy="292608"/>
          </a:xfrm>
          <a:prstGeom prst="roundRect">
            <a:avLst>
              <a:gd name="adj" fmla="val 50000"/>
            </a:avLst>
          </a:prstGeom>
          <a:solidFill>
            <a:srgbClr val="D6F3EC"/>
          </a:solidFill>
          <a:ln w="12700">
            <a:solidFill>
              <a:srgbClr val="D6F3EC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7" name="Text 24"/>
          <p:cNvSpPr txBox="1"/>
          <p:nvPr/>
        </p:nvSpPr>
        <p:spPr>
          <a:xfrm>
            <a:off x="1691640" y="6115050"/>
            <a:ext cx="1920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전주 시내버스 방식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>
            <a:off x="3721608" y="6115050"/>
            <a:ext cx="1769364" cy="292608"/>
          </a:xfrm>
          <a:prstGeom prst="roundRect">
            <a:avLst>
              <a:gd name="adj" fmla="val 50000"/>
            </a:avLst>
          </a:prstGeom>
          <a:solidFill>
            <a:srgbClr val="D6F3EC"/>
          </a:solidFill>
          <a:ln w="12700">
            <a:solidFill>
              <a:srgbClr val="D6F3EC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9" name="Text 26"/>
          <p:cNvSpPr txBox="1"/>
          <p:nvPr/>
        </p:nvSpPr>
        <p:spPr>
          <a:xfrm>
            <a:off x="3721608" y="6115050"/>
            <a:ext cx="176936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30초 자동 갱신</a:t>
            </a:r>
            <a:endParaRPr lang="en-US" sz="1050" dirty="0"/>
          </a:p>
        </p:txBody>
      </p:sp>
      <p:sp>
        <p:nvSpPr>
          <p:cNvPr id="30" name="Shape 27"/>
          <p:cNvSpPr/>
          <p:nvPr/>
        </p:nvSpPr>
        <p:spPr>
          <a:xfrm>
            <a:off x="5600700" y="6115050"/>
            <a:ext cx="2071116" cy="292608"/>
          </a:xfrm>
          <a:prstGeom prst="roundRect">
            <a:avLst>
              <a:gd name="adj" fmla="val 50000"/>
            </a:avLst>
          </a:prstGeom>
          <a:solidFill>
            <a:srgbClr val="D6F3EC"/>
          </a:solidFill>
          <a:ln w="12700">
            <a:solidFill>
              <a:srgbClr val="D6F3EC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1" name="Text 28"/>
          <p:cNvSpPr txBox="1"/>
          <p:nvPr/>
        </p:nvSpPr>
        <p:spPr>
          <a:xfrm>
            <a:off x="5600700" y="6115050"/>
            <a:ext cx="207111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IoT 음주측정 연동</a:t>
            </a:r>
            <a:endParaRPr lang="en-US" sz="1050" dirty="0"/>
          </a:p>
        </p:txBody>
      </p:sp>
      <p:pic>
        <p:nvPicPr>
          <p:cNvPr id="32" name="Picture 31" descr="demo_boar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" y="1563624"/>
            <a:ext cx="6858000" cy="428625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0FA98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급여관리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9441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급여는 마감된 근태와 임금표로 계산되고, 명세서까지 한 번에 나옵니다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9601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서울소프트 모빌하이 · 화면 속 인명·차량·금액은 데모용 데이터이며 일부 화면은 개인정보 보호를 위해 흐림 처리했습니다</a:t>
            </a:r>
            <a:endParaRPr lang="en-US" sz="800" dirty="0"/>
          </a:p>
        </p:txBody>
      </p:sp>
      <p:sp>
        <p:nvSpPr>
          <p:cNvPr id="5" name="Text 3"/>
          <p:cNvSpPr txBox="1"/>
          <p:nvPr/>
        </p:nvSpPr>
        <p:spPr>
          <a:xfrm>
            <a:off x="9814255" y="649224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MobilHi  ·  17</a:t>
            </a:r>
            <a:endParaRPr lang="en-US" sz="850" dirty="0"/>
          </a:p>
        </p:txBody>
      </p:sp>
      <p:sp>
        <p:nvSpPr>
          <p:cNvPr id="6" name="Shape 4"/>
          <p:cNvSpPr/>
          <p:nvPr/>
        </p:nvSpPr>
        <p:spPr>
          <a:xfrm>
            <a:off x="548640" y="1271016"/>
            <a:ext cx="6949440" cy="4624578"/>
          </a:xfrm>
          <a:prstGeom prst="roundRect">
            <a:avLst>
              <a:gd name="adj" fmla="val 1977"/>
            </a:avLst>
          </a:prstGeom>
          <a:solidFill>
            <a:srgbClr val="2A3644"/>
          </a:solidFill>
          <a:ln w="12700">
            <a:solidFill>
              <a:srgbClr val="2A3644"/>
            </a:solidFill>
            <a:prstDash val="solid"/>
          </a:ln>
          <a:effectLst>
            <a:outerShdw blurRad="152400" dist="50800" dir="54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7" name="Shape 5"/>
          <p:cNvSpPr/>
          <p:nvPr/>
        </p:nvSpPr>
        <p:spPr>
          <a:xfrm>
            <a:off x="676656" y="1362456"/>
            <a:ext cx="100584" cy="100584"/>
          </a:xfrm>
          <a:prstGeom prst="ellipse">
            <a:avLst/>
          </a:prstGeom>
          <a:solidFill>
            <a:srgbClr val="E5484D"/>
          </a:solidFill>
          <a:ln w="12700">
            <a:solidFill>
              <a:srgbClr val="E5484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Shape 6"/>
          <p:cNvSpPr/>
          <p:nvPr/>
        </p:nvSpPr>
        <p:spPr>
          <a:xfrm>
            <a:off x="841248" y="1362456"/>
            <a:ext cx="100584" cy="100584"/>
          </a:xfrm>
          <a:prstGeom prst="ellipse">
            <a:avLst/>
          </a:prstGeom>
          <a:solidFill>
            <a:srgbClr val="F2B01E"/>
          </a:solidFill>
          <a:ln w="12700">
            <a:solidFill>
              <a:srgbClr val="F2B01E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" name="Shape 7"/>
          <p:cNvSpPr/>
          <p:nvPr/>
        </p:nvSpPr>
        <p:spPr>
          <a:xfrm>
            <a:off x="1005840" y="1362456"/>
            <a:ext cx="100584" cy="100584"/>
          </a:xfrm>
          <a:prstGeom prst="ellipse">
            <a:avLst/>
          </a:prstGeom>
          <a:solidFill>
            <a:srgbClr val="3DBE5B"/>
          </a:solidFill>
          <a:ln w="12700">
            <a:solidFill>
              <a:srgbClr val="3DBE5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" name="Shape 8"/>
          <p:cNvSpPr/>
          <p:nvPr/>
        </p:nvSpPr>
        <p:spPr>
          <a:xfrm>
            <a:off x="1280160" y="1335024"/>
            <a:ext cx="6035040" cy="164592"/>
          </a:xfrm>
          <a:prstGeom prst="roundRect">
            <a:avLst>
              <a:gd name="adj" fmla="val 50000"/>
            </a:avLst>
          </a:prstGeom>
          <a:solidFill>
            <a:srgbClr val="3B4756"/>
          </a:solidFill>
          <a:ln w="12700">
            <a:solidFill>
              <a:srgbClr val="3B475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1" name="Text 9"/>
          <p:cNvSpPr txBox="1"/>
          <p:nvPr/>
        </p:nvSpPr>
        <p:spPr>
          <a:xfrm>
            <a:off x="1371600" y="1335024"/>
            <a:ext cx="5852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C4CD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모빌하이 › 급여 · 회계 › 급여 계산</a:t>
            </a:r>
            <a:endParaRPr lang="en-US" sz="750" dirty="0"/>
          </a:p>
        </p:txBody>
      </p:sp>
      <p:sp>
        <p:nvSpPr>
          <p:cNvPr id="13" name="Shape 10"/>
          <p:cNvSpPr/>
          <p:nvPr/>
        </p:nvSpPr>
        <p:spPr>
          <a:xfrm>
            <a:off x="7863840" y="1737360"/>
            <a:ext cx="310896" cy="310896"/>
          </a:xfrm>
          <a:prstGeom prst="ellipse">
            <a:avLst/>
          </a:prstGeom>
          <a:solidFill>
            <a:srgbClr val="F08A24"/>
          </a:solidFill>
          <a:ln w="19050">
            <a:solidFill>
              <a:srgbClr val="FFFFFF"/>
            </a:solidFill>
            <a:prstDash val="solid"/>
          </a:ln>
          <a:effectLst>
            <a:outerShdw blurRad="50800" dist="127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14" name="Text 11"/>
          <p:cNvSpPr txBox="1"/>
          <p:nvPr/>
        </p:nvSpPr>
        <p:spPr>
          <a:xfrm>
            <a:off x="7863840" y="173736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100" dirty="0"/>
          </a:p>
        </p:txBody>
      </p:sp>
      <p:sp>
        <p:nvSpPr>
          <p:cNvPr id="15" name="Text 12"/>
          <p:cNvSpPr txBox="1"/>
          <p:nvPr/>
        </p:nvSpPr>
        <p:spPr>
          <a:xfrm>
            <a:off x="8275320" y="1719072"/>
            <a:ext cx="33677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근태 → 급여 직결</a:t>
            </a:r>
            <a:endParaRPr lang="en-US" sz="1400" dirty="0"/>
          </a:p>
        </p:txBody>
      </p:sp>
      <p:sp>
        <p:nvSpPr>
          <p:cNvPr id="16" name="Text 13"/>
          <p:cNvSpPr txBox="1"/>
          <p:nvPr/>
        </p:nvSpPr>
        <p:spPr>
          <a:xfrm>
            <a:off x="8275320" y="2048256"/>
            <a:ext cx="3367735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근무일수 · 승무회차가 급여의 원천. 근태를</a:t>
            </a:r>
            <a:endParaRPr lang="en-US" sz="115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고치면 「근태 기준 재계산」 한 번으로</a:t>
            </a:r>
            <a:endParaRPr lang="en-US" sz="115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반영됩니다.</a:t>
            </a:r>
            <a:endParaRPr lang="en-US" sz="1150" dirty="0"/>
          </a:p>
        </p:txBody>
      </p:sp>
      <p:sp>
        <p:nvSpPr>
          <p:cNvPr id="17" name="Shape 14"/>
          <p:cNvSpPr/>
          <p:nvPr/>
        </p:nvSpPr>
        <p:spPr>
          <a:xfrm>
            <a:off x="7863840" y="3008376"/>
            <a:ext cx="310896" cy="310896"/>
          </a:xfrm>
          <a:prstGeom prst="ellipse">
            <a:avLst/>
          </a:prstGeom>
          <a:solidFill>
            <a:srgbClr val="F08A24"/>
          </a:solidFill>
          <a:ln w="19050">
            <a:solidFill>
              <a:srgbClr val="FFFFFF"/>
            </a:solidFill>
            <a:prstDash val="solid"/>
          </a:ln>
          <a:effectLst>
            <a:outerShdw blurRad="50800" dist="127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18" name="Text 15"/>
          <p:cNvSpPr txBox="1"/>
          <p:nvPr/>
        </p:nvSpPr>
        <p:spPr>
          <a:xfrm>
            <a:off x="7863840" y="300837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100" dirty="0"/>
          </a:p>
        </p:txBody>
      </p:sp>
      <p:sp>
        <p:nvSpPr>
          <p:cNvPr id="19" name="Text 16"/>
          <p:cNvSpPr txBox="1"/>
          <p:nvPr/>
        </p:nvSpPr>
        <p:spPr>
          <a:xfrm>
            <a:off x="8275320" y="2990088"/>
            <a:ext cx="33677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지급 · 공제 한 표</a:t>
            </a:r>
            <a:endParaRPr lang="en-US" sz="1400" dirty="0"/>
          </a:p>
        </p:txBody>
      </p:sp>
      <p:sp>
        <p:nvSpPr>
          <p:cNvPr id="20" name="Text 17"/>
          <p:cNvSpPr txBox="1"/>
          <p:nvPr/>
        </p:nvSpPr>
        <p:spPr>
          <a:xfrm>
            <a:off x="8275320" y="3319272"/>
            <a:ext cx="3367735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기본급·연장·휴일·식대와</a:t>
            </a:r>
            <a:endParaRPr lang="en-US" sz="115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4대보험·소득세·조합비가 한 대장에 모입니다.</a:t>
            </a:r>
            <a:endParaRPr lang="en-US" sz="1150" dirty="0"/>
          </a:p>
        </p:txBody>
      </p:sp>
      <p:sp>
        <p:nvSpPr>
          <p:cNvPr id="21" name="Shape 18"/>
          <p:cNvSpPr/>
          <p:nvPr/>
        </p:nvSpPr>
        <p:spPr>
          <a:xfrm>
            <a:off x="7863840" y="4087368"/>
            <a:ext cx="310896" cy="310896"/>
          </a:xfrm>
          <a:prstGeom prst="ellipse">
            <a:avLst/>
          </a:prstGeom>
          <a:solidFill>
            <a:srgbClr val="F08A24"/>
          </a:solidFill>
          <a:ln w="19050">
            <a:solidFill>
              <a:srgbClr val="FFFFFF"/>
            </a:solidFill>
            <a:prstDash val="solid"/>
          </a:ln>
          <a:effectLst>
            <a:outerShdw blurRad="50800" dist="127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22" name="Text 19"/>
          <p:cNvSpPr txBox="1"/>
          <p:nvPr/>
        </p:nvSpPr>
        <p:spPr>
          <a:xfrm>
            <a:off x="7863840" y="4087368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100" dirty="0"/>
          </a:p>
        </p:txBody>
      </p:sp>
      <p:sp>
        <p:nvSpPr>
          <p:cNvPr id="23" name="Text 20"/>
          <p:cNvSpPr txBox="1"/>
          <p:nvPr/>
        </p:nvSpPr>
        <p:spPr>
          <a:xfrm>
            <a:off x="8275320" y="4069080"/>
            <a:ext cx="33677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확정 → 급여마감 → 회계 전표</a:t>
            </a:r>
            <a:endParaRPr lang="en-US" sz="1400" dirty="0"/>
          </a:p>
        </p:txBody>
      </p:sp>
      <p:sp>
        <p:nvSpPr>
          <p:cNvPr id="24" name="Text 21"/>
          <p:cNvSpPr txBox="1"/>
          <p:nvPr/>
        </p:nvSpPr>
        <p:spPr>
          <a:xfrm>
            <a:off x="8275320" y="4398264"/>
            <a:ext cx="3367735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확정 후 마감하면 수정이 잠기고, 급여/예수금</a:t>
            </a:r>
            <a:endParaRPr lang="en-US" sz="115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전표가 회계로 넘어갑니다.</a:t>
            </a:r>
            <a:endParaRPr lang="en-US" sz="1150" dirty="0"/>
          </a:p>
        </p:txBody>
      </p:sp>
      <p:sp>
        <p:nvSpPr>
          <p:cNvPr id="25" name="Text 22"/>
          <p:cNvSpPr txBox="1"/>
          <p:nvPr/>
        </p:nvSpPr>
        <p:spPr>
          <a:xfrm>
            <a:off x="548640" y="6124194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FA98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최적화 포인트</a:t>
            </a:r>
            <a:endParaRPr lang="en-US" sz="1050" dirty="0"/>
          </a:p>
        </p:txBody>
      </p:sp>
      <p:sp>
        <p:nvSpPr>
          <p:cNvPr id="26" name="Shape 23"/>
          <p:cNvSpPr/>
          <p:nvPr/>
        </p:nvSpPr>
        <p:spPr>
          <a:xfrm>
            <a:off x="1691640" y="6115050"/>
            <a:ext cx="2071116" cy="292608"/>
          </a:xfrm>
          <a:prstGeom prst="roundRect">
            <a:avLst>
              <a:gd name="adj" fmla="val 50000"/>
            </a:avLst>
          </a:prstGeom>
          <a:solidFill>
            <a:srgbClr val="D6F3EC"/>
          </a:solidFill>
          <a:ln w="12700">
            <a:solidFill>
              <a:srgbClr val="D6F3EC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7" name="Text 24"/>
          <p:cNvSpPr txBox="1"/>
          <p:nvPr/>
        </p:nvSpPr>
        <p:spPr>
          <a:xfrm>
            <a:off x="1691640" y="6115050"/>
            <a:ext cx="207111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임금표 적용일자 이력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>
            <a:off x="3872484" y="6115050"/>
            <a:ext cx="1618488" cy="292608"/>
          </a:xfrm>
          <a:prstGeom prst="roundRect">
            <a:avLst>
              <a:gd name="adj" fmla="val 50000"/>
            </a:avLst>
          </a:prstGeom>
          <a:solidFill>
            <a:srgbClr val="D6F3EC"/>
          </a:solidFill>
          <a:ln w="12700">
            <a:solidFill>
              <a:srgbClr val="D6F3EC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9" name="Text 26"/>
          <p:cNvSpPr txBox="1"/>
          <p:nvPr/>
        </p:nvSpPr>
        <p:spPr>
          <a:xfrm>
            <a:off x="3872484" y="6115050"/>
            <a:ext cx="16184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소급 3종 정산</a:t>
            </a:r>
            <a:endParaRPr lang="en-US" sz="1050" dirty="0"/>
          </a:p>
        </p:txBody>
      </p:sp>
      <p:sp>
        <p:nvSpPr>
          <p:cNvPr id="30" name="Shape 27"/>
          <p:cNvSpPr/>
          <p:nvPr/>
        </p:nvSpPr>
        <p:spPr>
          <a:xfrm>
            <a:off x="5600700" y="6115050"/>
            <a:ext cx="3278124" cy="292608"/>
          </a:xfrm>
          <a:prstGeom prst="roundRect">
            <a:avLst>
              <a:gd name="adj" fmla="val 50000"/>
            </a:avLst>
          </a:prstGeom>
          <a:solidFill>
            <a:srgbClr val="D6F3EC"/>
          </a:solidFill>
          <a:ln w="12700">
            <a:solidFill>
              <a:srgbClr val="D6F3EC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1" name="Text 28"/>
          <p:cNvSpPr txBox="1"/>
          <p:nvPr/>
        </p:nvSpPr>
        <p:spPr>
          <a:xfrm>
            <a:off x="5600700" y="6115050"/>
            <a:ext cx="327812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명세서 · 이체파일 · 기사앱 전송</a:t>
            </a:r>
            <a:endParaRPr lang="en-US" sz="1050" dirty="0"/>
          </a:p>
        </p:txBody>
      </p:sp>
      <p:pic>
        <p:nvPicPr>
          <p:cNvPr id="32" name="Picture 31" descr="demo_payrol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" y="1563624"/>
            <a:ext cx="6858000" cy="428625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0FA98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수입금관리 · 비교검증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9441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타코미터 · 영업데이터 · 기사앱 보고, 세 원천을 한 줄에서 대사합니다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9601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서울소프트 모빌하이 · 화면 속 인명·차량·금액은 데모용 데이터이며 일부 화면은 개인정보 보호를 위해 흐림 처리했습니다</a:t>
            </a:r>
            <a:endParaRPr lang="en-US" sz="800" dirty="0"/>
          </a:p>
        </p:txBody>
      </p:sp>
      <p:sp>
        <p:nvSpPr>
          <p:cNvPr id="5" name="Text 3"/>
          <p:cNvSpPr txBox="1"/>
          <p:nvPr/>
        </p:nvSpPr>
        <p:spPr>
          <a:xfrm>
            <a:off x="9814255" y="649224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MobilHi  ·  18</a:t>
            </a:r>
            <a:endParaRPr lang="en-US" sz="850" dirty="0"/>
          </a:p>
        </p:txBody>
      </p:sp>
      <p:sp>
        <p:nvSpPr>
          <p:cNvPr id="6" name="Shape 4"/>
          <p:cNvSpPr/>
          <p:nvPr/>
        </p:nvSpPr>
        <p:spPr>
          <a:xfrm>
            <a:off x="548640" y="1271016"/>
            <a:ext cx="6949440" cy="4624578"/>
          </a:xfrm>
          <a:prstGeom prst="roundRect">
            <a:avLst>
              <a:gd name="adj" fmla="val 1977"/>
            </a:avLst>
          </a:prstGeom>
          <a:solidFill>
            <a:srgbClr val="2A3644"/>
          </a:solidFill>
          <a:ln w="12700">
            <a:solidFill>
              <a:srgbClr val="2A3644"/>
            </a:solidFill>
            <a:prstDash val="solid"/>
          </a:ln>
          <a:effectLst>
            <a:outerShdw blurRad="152400" dist="50800" dir="54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7" name="Shape 5"/>
          <p:cNvSpPr/>
          <p:nvPr/>
        </p:nvSpPr>
        <p:spPr>
          <a:xfrm>
            <a:off x="676656" y="1362456"/>
            <a:ext cx="100584" cy="100584"/>
          </a:xfrm>
          <a:prstGeom prst="ellipse">
            <a:avLst/>
          </a:prstGeom>
          <a:solidFill>
            <a:srgbClr val="E5484D"/>
          </a:solidFill>
          <a:ln w="12700">
            <a:solidFill>
              <a:srgbClr val="E5484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Shape 6"/>
          <p:cNvSpPr/>
          <p:nvPr/>
        </p:nvSpPr>
        <p:spPr>
          <a:xfrm>
            <a:off x="841248" y="1362456"/>
            <a:ext cx="100584" cy="100584"/>
          </a:xfrm>
          <a:prstGeom prst="ellipse">
            <a:avLst/>
          </a:prstGeom>
          <a:solidFill>
            <a:srgbClr val="F2B01E"/>
          </a:solidFill>
          <a:ln w="12700">
            <a:solidFill>
              <a:srgbClr val="F2B01E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" name="Shape 7"/>
          <p:cNvSpPr/>
          <p:nvPr/>
        </p:nvSpPr>
        <p:spPr>
          <a:xfrm>
            <a:off x="1005840" y="1362456"/>
            <a:ext cx="100584" cy="100584"/>
          </a:xfrm>
          <a:prstGeom prst="ellipse">
            <a:avLst/>
          </a:prstGeom>
          <a:solidFill>
            <a:srgbClr val="3DBE5B"/>
          </a:solidFill>
          <a:ln w="12700">
            <a:solidFill>
              <a:srgbClr val="3DBE5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" name="Shape 8"/>
          <p:cNvSpPr/>
          <p:nvPr/>
        </p:nvSpPr>
        <p:spPr>
          <a:xfrm>
            <a:off x="1280160" y="1335024"/>
            <a:ext cx="6035040" cy="164592"/>
          </a:xfrm>
          <a:prstGeom prst="roundRect">
            <a:avLst>
              <a:gd name="adj" fmla="val 50000"/>
            </a:avLst>
          </a:prstGeom>
          <a:solidFill>
            <a:srgbClr val="3B4756"/>
          </a:solidFill>
          <a:ln w="12700">
            <a:solidFill>
              <a:srgbClr val="3B475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1" name="Text 9"/>
          <p:cNvSpPr txBox="1"/>
          <p:nvPr/>
        </p:nvSpPr>
        <p:spPr>
          <a:xfrm>
            <a:off x="1371600" y="1335024"/>
            <a:ext cx="5852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C4CD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모빌하이 › 수입금관리 › 타코 · 영업데이터 비교검증</a:t>
            </a:r>
            <a:endParaRPr lang="en-US" sz="750" dirty="0"/>
          </a:p>
        </p:txBody>
      </p:sp>
      <p:sp>
        <p:nvSpPr>
          <p:cNvPr id="13" name="Shape 10"/>
          <p:cNvSpPr/>
          <p:nvPr/>
        </p:nvSpPr>
        <p:spPr>
          <a:xfrm>
            <a:off x="7863840" y="1737360"/>
            <a:ext cx="310896" cy="310896"/>
          </a:xfrm>
          <a:prstGeom prst="ellipse">
            <a:avLst/>
          </a:prstGeom>
          <a:solidFill>
            <a:srgbClr val="F08A24"/>
          </a:solidFill>
          <a:ln w="19050">
            <a:solidFill>
              <a:srgbClr val="FFFFFF"/>
            </a:solidFill>
            <a:prstDash val="solid"/>
          </a:ln>
          <a:effectLst>
            <a:outerShdw blurRad="50800" dist="127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14" name="Text 11"/>
          <p:cNvSpPr txBox="1"/>
          <p:nvPr/>
        </p:nvSpPr>
        <p:spPr>
          <a:xfrm>
            <a:off x="7863840" y="173736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100" dirty="0"/>
          </a:p>
        </p:txBody>
      </p:sp>
      <p:sp>
        <p:nvSpPr>
          <p:cNvPr id="15" name="Text 12"/>
          <p:cNvSpPr txBox="1"/>
          <p:nvPr/>
        </p:nvSpPr>
        <p:spPr>
          <a:xfrm>
            <a:off x="8275320" y="1719072"/>
            <a:ext cx="33677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타코 ↔ 영업 ↔ 기사앱</a:t>
            </a:r>
            <a:endParaRPr lang="en-US" sz="1400" dirty="0"/>
          </a:p>
        </p:txBody>
      </p:sp>
      <p:sp>
        <p:nvSpPr>
          <p:cNvPr id="16" name="Text 13"/>
          <p:cNvSpPr txBox="1"/>
          <p:nvPr/>
        </p:nvSpPr>
        <p:spPr>
          <a:xfrm>
            <a:off x="8275320" y="2048256"/>
            <a:ext cx="3367735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타코 미터요금, 카드+현금 영업데이터, 기사 앱</a:t>
            </a:r>
            <a:endParaRPr lang="en-US" sz="115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현금 보고를 승무 단위로 맞춥니다.</a:t>
            </a:r>
            <a:endParaRPr lang="en-US" sz="1150" dirty="0"/>
          </a:p>
        </p:txBody>
      </p:sp>
      <p:sp>
        <p:nvSpPr>
          <p:cNvPr id="17" name="Shape 14"/>
          <p:cNvSpPr/>
          <p:nvPr/>
        </p:nvSpPr>
        <p:spPr>
          <a:xfrm>
            <a:off x="7863840" y="2816352"/>
            <a:ext cx="310896" cy="310896"/>
          </a:xfrm>
          <a:prstGeom prst="ellipse">
            <a:avLst/>
          </a:prstGeom>
          <a:solidFill>
            <a:srgbClr val="F08A24"/>
          </a:solidFill>
          <a:ln w="19050">
            <a:solidFill>
              <a:srgbClr val="FFFFFF"/>
            </a:solidFill>
            <a:prstDash val="solid"/>
          </a:ln>
          <a:effectLst>
            <a:outerShdw blurRad="50800" dist="127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18" name="Text 15"/>
          <p:cNvSpPr txBox="1"/>
          <p:nvPr/>
        </p:nvSpPr>
        <p:spPr>
          <a:xfrm>
            <a:off x="7863840" y="281635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100" dirty="0"/>
          </a:p>
        </p:txBody>
      </p:sp>
      <p:sp>
        <p:nvSpPr>
          <p:cNvPr id="19" name="Text 16"/>
          <p:cNvSpPr txBox="1"/>
          <p:nvPr/>
        </p:nvSpPr>
        <p:spPr>
          <a:xfrm>
            <a:off x="8275320" y="2798064"/>
            <a:ext cx="33677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차이 자동 표시</a:t>
            </a:r>
            <a:endParaRPr lang="en-US" sz="1400" dirty="0"/>
          </a:p>
        </p:txBody>
      </p:sp>
      <p:sp>
        <p:nvSpPr>
          <p:cNvPr id="20" name="Text 17"/>
          <p:cNvSpPr txBox="1"/>
          <p:nvPr/>
        </p:nvSpPr>
        <p:spPr>
          <a:xfrm>
            <a:off x="8275320" y="3127248"/>
            <a:ext cx="3367735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허용오차를 넘는 금액·건수 차이와 기사앱 현금</a:t>
            </a:r>
            <a:endParaRPr lang="en-US" sz="115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보고 차이를 색으로 잡아냅니다.</a:t>
            </a:r>
            <a:endParaRPr lang="en-US" sz="1150" dirty="0"/>
          </a:p>
        </p:txBody>
      </p:sp>
      <p:sp>
        <p:nvSpPr>
          <p:cNvPr id="21" name="Shape 18"/>
          <p:cNvSpPr/>
          <p:nvPr/>
        </p:nvSpPr>
        <p:spPr>
          <a:xfrm>
            <a:off x="7863840" y="3895344"/>
            <a:ext cx="310896" cy="310896"/>
          </a:xfrm>
          <a:prstGeom prst="ellipse">
            <a:avLst/>
          </a:prstGeom>
          <a:solidFill>
            <a:srgbClr val="F08A24"/>
          </a:solidFill>
          <a:ln w="19050">
            <a:solidFill>
              <a:srgbClr val="FFFFFF"/>
            </a:solidFill>
            <a:prstDash val="solid"/>
          </a:ln>
          <a:effectLst>
            <a:outerShdw blurRad="50800" dist="127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22" name="Text 19"/>
          <p:cNvSpPr txBox="1"/>
          <p:nvPr/>
        </p:nvSpPr>
        <p:spPr>
          <a:xfrm>
            <a:off x="7863840" y="3895344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100" dirty="0"/>
          </a:p>
        </p:txBody>
      </p:sp>
      <p:sp>
        <p:nvSpPr>
          <p:cNvPr id="23" name="Text 20"/>
          <p:cNvSpPr txBox="1"/>
          <p:nvPr/>
        </p:nvSpPr>
        <p:spPr>
          <a:xfrm>
            <a:off x="8275320" y="3877056"/>
            <a:ext cx="33677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확정 → 마감 · 급여 · 회계</a:t>
            </a:r>
            <a:endParaRPr lang="en-US" sz="1400" dirty="0"/>
          </a:p>
        </p:txBody>
      </p:sp>
      <p:sp>
        <p:nvSpPr>
          <p:cNvPr id="24" name="Text 21"/>
          <p:cNvSpPr txBox="1"/>
          <p:nvPr/>
        </p:nvSpPr>
        <p:spPr>
          <a:xfrm>
            <a:off x="8275320" y="4206240"/>
            <a:ext cx="3367735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행마다 「앱 보고 적용 / 확정」을 누르면</a:t>
            </a:r>
            <a:endParaRPr lang="en-US" sz="115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일마감·급여 인센티브·회계 전표로 흐릅니다.</a:t>
            </a:r>
            <a:endParaRPr lang="en-US" sz="1150" dirty="0"/>
          </a:p>
        </p:txBody>
      </p:sp>
      <p:sp>
        <p:nvSpPr>
          <p:cNvPr id="25" name="Text 22"/>
          <p:cNvSpPr txBox="1"/>
          <p:nvPr/>
        </p:nvSpPr>
        <p:spPr>
          <a:xfrm>
            <a:off x="548640" y="6124194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FA98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최적화 포인트</a:t>
            </a:r>
            <a:endParaRPr lang="en-US" sz="1050" dirty="0"/>
          </a:p>
        </p:txBody>
      </p:sp>
      <p:sp>
        <p:nvSpPr>
          <p:cNvPr id="26" name="Shape 23"/>
          <p:cNvSpPr/>
          <p:nvPr/>
        </p:nvSpPr>
        <p:spPr>
          <a:xfrm>
            <a:off x="1691640" y="6115050"/>
            <a:ext cx="2221992" cy="292608"/>
          </a:xfrm>
          <a:prstGeom prst="roundRect">
            <a:avLst>
              <a:gd name="adj" fmla="val 50000"/>
            </a:avLst>
          </a:prstGeom>
          <a:solidFill>
            <a:srgbClr val="D6F3EC"/>
          </a:solidFill>
          <a:ln w="12700">
            <a:solidFill>
              <a:srgbClr val="D6F3EC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7" name="Text 24"/>
          <p:cNvSpPr txBox="1"/>
          <p:nvPr/>
        </p:nvSpPr>
        <p:spPr>
          <a:xfrm>
            <a:off x="1691640" y="6115050"/>
            <a:ext cx="222199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im · 범일운수 방식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>
            <a:off x="4023360" y="6115050"/>
            <a:ext cx="1618488" cy="292608"/>
          </a:xfrm>
          <a:prstGeom prst="roundRect">
            <a:avLst>
              <a:gd name="adj" fmla="val 50000"/>
            </a:avLst>
          </a:prstGeom>
          <a:solidFill>
            <a:srgbClr val="D6F3EC"/>
          </a:solidFill>
          <a:ln w="12700">
            <a:solidFill>
              <a:srgbClr val="D6F3EC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9" name="Text 26"/>
          <p:cNvSpPr txBox="1"/>
          <p:nvPr/>
        </p:nvSpPr>
        <p:spPr>
          <a:xfrm>
            <a:off x="4023360" y="6115050"/>
            <a:ext cx="16184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현금 누락 탐지</a:t>
            </a:r>
            <a:endParaRPr lang="en-US" sz="1050" dirty="0"/>
          </a:p>
        </p:txBody>
      </p:sp>
      <p:sp>
        <p:nvSpPr>
          <p:cNvPr id="30" name="Shape 27"/>
          <p:cNvSpPr/>
          <p:nvPr/>
        </p:nvSpPr>
        <p:spPr>
          <a:xfrm>
            <a:off x="5751576" y="6115050"/>
            <a:ext cx="1165860" cy="292608"/>
          </a:xfrm>
          <a:prstGeom prst="roundRect">
            <a:avLst>
              <a:gd name="adj" fmla="val 50000"/>
            </a:avLst>
          </a:prstGeom>
          <a:solidFill>
            <a:srgbClr val="D6F3EC"/>
          </a:solidFill>
          <a:ln w="12700">
            <a:solidFill>
              <a:srgbClr val="D6F3EC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1" name="Text 28"/>
          <p:cNvSpPr txBox="1"/>
          <p:nvPr/>
        </p:nvSpPr>
        <p:spPr>
          <a:xfrm>
            <a:off x="5751576" y="6115050"/>
            <a:ext cx="11658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일괄 확정</a:t>
            </a:r>
            <a:endParaRPr lang="en-US" sz="1050" dirty="0"/>
          </a:p>
        </p:txBody>
      </p:sp>
      <p:pic>
        <p:nvPicPr>
          <p:cNvPr id="32" name="Picture 31" descr="demo_income_tach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" y="1563624"/>
            <a:ext cx="6858000" cy="428625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0FA98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정비 · 자재관리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9441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정비 이력과 부품 출고가 차량 유지비로 바로 집계됩니다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9601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서울소프트 모빌하이 · 화면 속 인명·차량·금액은 데모용 데이터이며 일부 화면은 개인정보 보호를 위해 흐림 처리했습니다</a:t>
            </a:r>
            <a:endParaRPr lang="en-US" sz="800" dirty="0"/>
          </a:p>
        </p:txBody>
      </p:sp>
      <p:sp>
        <p:nvSpPr>
          <p:cNvPr id="5" name="Text 3"/>
          <p:cNvSpPr txBox="1"/>
          <p:nvPr/>
        </p:nvSpPr>
        <p:spPr>
          <a:xfrm>
            <a:off x="9814255" y="649224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MobilHi  ·  19</a:t>
            </a:r>
            <a:endParaRPr lang="en-US" sz="850" dirty="0"/>
          </a:p>
        </p:txBody>
      </p:sp>
      <p:sp>
        <p:nvSpPr>
          <p:cNvPr id="6" name="Shape 4"/>
          <p:cNvSpPr/>
          <p:nvPr/>
        </p:nvSpPr>
        <p:spPr>
          <a:xfrm>
            <a:off x="548640" y="1271016"/>
            <a:ext cx="6949440" cy="4624578"/>
          </a:xfrm>
          <a:prstGeom prst="roundRect">
            <a:avLst>
              <a:gd name="adj" fmla="val 1977"/>
            </a:avLst>
          </a:prstGeom>
          <a:solidFill>
            <a:srgbClr val="2A3644"/>
          </a:solidFill>
          <a:ln w="12700">
            <a:solidFill>
              <a:srgbClr val="2A3644"/>
            </a:solidFill>
            <a:prstDash val="solid"/>
          </a:ln>
          <a:effectLst>
            <a:outerShdw blurRad="152400" dist="50800" dir="54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7" name="Shape 5"/>
          <p:cNvSpPr/>
          <p:nvPr/>
        </p:nvSpPr>
        <p:spPr>
          <a:xfrm>
            <a:off x="676656" y="1362456"/>
            <a:ext cx="100584" cy="100584"/>
          </a:xfrm>
          <a:prstGeom prst="ellipse">
            <a:avLst/>
          </a:prstGeom>
          <a:solidFill>
            <a:srgbClr val="E5484D"/>
          </a:solidFill>
          <a:ln w="12700">
            <a:solidFill>
              <a:srgbClr val="E5484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Shape 6"/>
          <p:cNvSpPr/>
          <p:nvPr/>
        </p:nvSpPr>
        <p:spPr>
          <a:xfrm>
            <a:off x="841248" y="1362456"/>
            <a:ext cx="100584" cy="100584"/>
          </a:xfrm>
          <a:prstGeom prst="ellipse">
            <a:avLst/>
          </a:prstGeom>
          <a:solidFill>
            <a:srgbClr val="F2B01E"/>
          </a:solidFill>
          <a:ln w="12700">
            <a:solidFill>
              <a:srgbClr val="F2B01E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" name="Shape 7"/>
          <p:cNvSpPr/>
          <p:nvPr/>
        </p:nvSpPr>
        <p:spPr>
          <a:xfrm>
            <a:off x="1005840" y="1362456"/>
            <a:ext cx="100584" cy="100584"/>
          </a:xfrm>
          <a:prstGeom prst="ellipse">
            <a:avLst/>
          </a:prstGeom>
          <a:solidFill>
            <a:srgbClr val="3DBE5B"/>
          </a:solidFill>
          <a:ln w="12700">
            <a:solidFill>
              <a:srgbClr val="3DBE5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" name="Shape 8"/>
          <p:cNvSpPr/>
          <p:nvPr/>
        </p:nvSpPr>
        <p:spPr>
          <a:xfrm>
            <a:off x="1280160" y="1335024"/>
            <a:ext cx="6035040" cy="164592"/>
          </a:xfrm>
          <a:prstGeom prst="roundRect">
            <a:avLst>
              <a:gd name="adj" fmla="val 50000"/>
            </a:avLst>
          </a:prstGeom>
          <a:solidFill>
            <a:srgbClr val="3B4756"/>
          </a:solidFill>
          <a:ln w="12700">
            <a:solidFill>
              <a:srgbClr val="3B475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1" name="Text 9"/>
          <p:cNvSpPr txBox="1"/>
          <p:nvPr/>
        </p:nvSpPr>
        <p:spPr>
          <a:xfrm>
            <a:off x="1371600" y="1335024"/>
            <a:ext cx="5852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C4CD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모빌하이 › 차량관리 › 정비 · 자재</a:t>
            </a:r>
            <a:endParaRPr lang="en-US" sz="750" dirty="0"/>
          </a:p>
        </p:txBody>
      </p:sp>
      <p:sp>
        <p:nvSpPr>
          <p:cNvPr id="13" name="Shape 10"/>
          <p:cNvSpPr/>
          <p:nvPr/>
        </p:nvSpPr>
        <p:spPr>
          <a:xfrm>
            <a:off x="7863840" y="1737360"/>
            <a:ext cx="310896" cy="310896"/>
          </a:xfrm>
          <a:prstGeom prst="ellipse">
            <a:avLst/>
          </a:prstGeom>
          <a:solidFill>
            <a:srgbClr val="F08A24"/>
          </a:solidFill>
          <a:ln w="19050">
            <a:solidFill>
              <a:srgbClr val="FFFFFF"/>
            </a:solidFill>
            <a:prstDash val="solid"/>
          </a:ln>
          <a:effectLst>
            <a:outerShdw blurRad="50800" dist="127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14" name="Text 11"/>
          <p:cNvSpPr txBox="1"/>
          <p:nvPr/>
        </p:nvSpPr>
        <p:spPr>
          <a:xfrm>
            <a:off x="7863840" y="173736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100" dirty="0"/>
          </a:p>
        </p:txBody>
      </p:sp>
      <p:sp>
        <p:nvSpPr>
          <p:cNvPr id="15" name="Text 12"/>
          <p:cNvSpPr txBox="1"/>
          <p:nvPr/>
        </p:nvSpPr>
        <p:spPr>
          <a:xfrm>
            <a:off x="8275320" y="1719072"/>
            <a:ext cx="33677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정비점검 등록</a:t>
            </a:r>
            <a:endParaRPr lang="en-US" sz="1400" dirty="0"/>
          </a:p>
        </p:txBody>
      </p:sp>
      <p:sp>
        <p:nvSpPr>
          <p:cNvPr id="16" name="Text 13"/>
          <p:cNvSpPr txBox="1"/>
          <p:nvPr/>
        </p:nvSpPr>
        <p:spPr>
          <a:xfrm>
            <a:off x="8275320" y="2048256"/>
            <a:ext cx="3367735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정비일자 · 차량 · 정비내역 · 수리가격 · 차고지를</a:t>
            </a:r>
            <a:endParaRPr lang="en-US" sz="115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한 건으로 기록합니다.</a:t>
            </a:r>
            <a:endParaRPr lang="en-US" sz="1150" dirty="0"/>
          </a:p>
        </p:txBody>
      </p:sp>
      <p:sp>
        <p:nvSpPr>
          <p:cNvPr id="17" name="Shape 14"/>
          <p:cNvSpPr/>
          <p:nvPr/>
        </p:nvSpPr>
        <p:spPr>
          <a:xfrm>
            <a:off x="7863840" y="2816352"/>
            <a:ext cx="310896" cy="310896"/>
          </a:xfrm>
          <a:prstGeom prst="ellipse">
            <a:avLst/>
          </a:prstGeom>
          <a:solidFill>
            <a:srgbClr val="F08A24"/>
          </a:solidFill>
          <a:ln w="19050">
            <a:solidFill>
              <a:srgbClr val="FFFFFF"/>
            </a:solidFill>
            <a:prstDash val="solid"/>
          </a:ln>
          <a:effectLst>
            <a:outerShdw blurRad="50800" dist="127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18" name="Text 15"/>
          <p:cNvSpPr txBox="1"/>
          <p:nvPr/>
        </p:nvSpPr>
        <p:spPr>
          <a:xfrm>
            <a:off x="7863840" y="281635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100" dirty="0"/>
          </a:p>
        </p:txBody>
      </p:sp>
      <p:sp>
        <p:nvSpPr>
          <p:cNvPr id="19" name="Text 16"/>
          <p:cNvSpPr txBox="1"/>
          <p:nvPr/>
        </p:nvSpPr>
        <p:spPr>
          <a:xfrm>
            <a:off x="8275320" y="2798064"/>
            <a:ext cx="33677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부품 출고 → 차량 귀속</a:t>
            </a:r>
            <a:endParaRPr lang="en-US" sz="1400" dirty="0"/>
          </a:p>
        </p:txBody>
      </p:sp>
      <p:sp>
        <p:nvSpPr>
          <p:cNvPr id="20" name="Text 17"/>
          <p:cNvSpPr txBox="1"/>
          <p:nvPr/>
        </p:nvSpPr>
        <p:spPr>
          <a:xfrm>
            <a:off x="8275320" y="3127248"/>
            <a:ext cx="3367735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품목 · 수량 · 차량을 연결하고 선입선출 단가로</a:t>
            </a:r>
            <a:endParaRPr lang="en-US" sz="115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원가를 자동 산정합니다.</a:t>
            </a:r>
            <a:endParaRPr lang="en-US" sz="1150" dirty="0"/>
          </a:p>
        </p:txBody>
      </p:sp>
      <p:sp>
        <p:nvSpPr>
          <p:cNvPr id="21" name="Shape 18"/>
          <p:cNvSpPr/>
          <p:nvPr/>
        </p:nvSpPr>
        <p:spPr>
          <a:xfrm>
            <a:off x="7863840" y="3895344"/>
            <a:ext cx="310896" cy="310896"/>
          </a:xfrm>
          <a:prstGeom prst="ellipse">
            <a:avLst/>
          </a:prstGeom>
          <a:solidFill>
            <a:srgbClr val="F08A24"/>
          </a:solidFill>
          <a:ln w="19050">
            <a:solidFill>
              <a:srgbClr val="FFFFFF"/>
            </a:solidFill>
            <a:prstDash val="solid"/>
          </a:ln>
          <a:effectLst>
            <a:outerShdw blurRad="50800" dist="127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22" name="Text 19"/>
          <p:cNvSpPr txBox="1"/>
          <p:nvPr/>
        </p:nvSpPr>
        <p:spPr>
          <a:xfrm>
            <a:off x="7863840" y="3895344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100" dirty="0"/>
          </a:p>
        </p:txBody>
      </p:sp>
      <p:sp>
        <p:nvSpPr>
          <p:cNvPr id="23" name="Text 20"/>
          <p:cNvSpPr txBox="1"/>
          <p:nvPr/>
        </p:nvSpPr>
        <p:spPr>
          <a:xfrm>
            <a:off x="8275320" y="3877056"/>
            <a:ext cx="33677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정기점검 예정 · D-day</a:t>
            </a:r>
            <a:endParaRPr lang="en-US" sz="1400" dirty="0"/>
          </a:p>
        </p:txBody>
      </p:sp>
      <p:sp>
        <p:nvSpPr>
          <p:cNvPr id="24" name="Text 21"/>
          <p:cNvSpPr txBox="1"/>
          <p:nvPr/>
        </p:nvSpPr>
        <p:spPr>
          <a:xfrm>
            <a:off x="8275320" y="4206240"/>
            <a:ext cx="3367735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마지막 점검 기준 90일 주기로 예정일을 자동 산출해 D-day로</a:t>
            </a:r>
            <a:endParaRPr lang="en-US" sz="115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띄우고, 부품 · 외주 · 연료비는 차량별로 모입니다.</a:t>
            </a:r>
            <a:endParaRPr lang="en-US" sz="1150" dirty="0"/>
          </a:p>
        </p:txBody>
      </p:sp>
      <p:sp>
        <p:nvSpPr>
          <p:cNvPr id="25" name="Text 22"/>
          <p:cNvSpPr txBox="1"/>
          <p:nvPr/>
        </p:nvSpPr>
        <p:spPr>
          <a:xfrm>
            <a:off x="548640" y="6124194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FA98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최적화 포인트</a:t>
            </a:r>
            <a:endParaRPr lang="en-US" sz="1050" dirty="0"/>
          </a:p>
        </p:txBody>
      </p:sp>
      <p:sp>
        <p:nvSpPr>
          <p:cNvPr id="26" name="Shape 23"/>
          <p:cNvSpPr/>
          <p:nvPr/>
        </p:nvSpPr>
        <p:spPr>
          <a:xfrm>
            <a:off x="1691640" y="6115050"/>
            <a:ext cx="1467612" cy="292608"/>
          </a:xfrm>
          <a:prstGeom prst="roundRect">
            <a:avLst>
              <a:gd name="adj" fmla="val 50000"/>
            </a:avLst>
          </a:prstGeom>
          <a:solidFill>
            <a:srgbClr val="D6F3EC"/>
          </a:solidFill>
          <a:ln w="12700">
            <a:solidFill>
              <a:srgbClr val="D6F3EC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7" name="Text 24"/>
          <p:cNvSpPr txBox="1"/>
          <p:nvPr/>
        </p:nvSpPr>
        <p:spPr>
          <a:xfrm>
            <a:off x="1691640" y="6115050"/>
            <a:ext cx="146761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바코드 입출고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>
            <a:off x="3268980" y="6115050"/>
            <a:ext cx="1618488" cy="292608"/>
          </a:xfrm>
          <a:prstGeom prst="roundRect">
            <a:avLst>
              <a:gd name="adj" fmla="val 50000"/>
            </a:avLst>
          </a:prstGeom>
          <a:solidFill>
            <a:srgbClr val="D6F3EC"/>
          </a:solidFill>
          <a:ln w="12700">
            <a:solidFill>
              <a:srgbClr val="D6F3EC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9" name="Text 26"/>
          <p:cNvSpPr txBox="1"/>
          <p:nvPr/>
        </p:nvSpPr>
        <p:spPr>
          <a:xfrm>
            <a:off x="3268980" y="6115050"/>
            <a:ext cx="16184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타이어 위치이력</a:t>
            </a:r>
            <a:endParaRPr lang="en-US" sz="1050" dirty="0"/>
          </a:p>
        </p:txBody>
      </p:sp>
      <p:sp>
        <p:nvSpPr>
          <p:cNvPr id="30" name="Shape 27"/>
          <p:cNvSpPr/>
          <p:nvPr/>
        </p:nvSpPr>
        <p:spPr>
          <a:xfrm>
            <a:off x="4997196" y="6115050"/>
            <a:ext cx="1769364" cy="292608"/>
          </a:xfrm>
          <a:prstGeom prst="roundRect">
            <a:avLst>
              <a:gd name="adj" fmla="val 50000"/>
            </a:avLst>
          </a:prstGeom>
          <a:solidFill>
            <a:srgbClr val="D6F3EC"/>
          </a:solidFill>
          <a:ln w="12700">
            <a:solidFill>
              <a:srgbClr val="D6F3EC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1" name="Text 28"/>
          <p:cNvSpPr txBox="1"/>
          <p:nvPr/>
        </p:nvSpPr>
        <p:spPr>
          <a:xfrm>
            <a:off x="4997196" y="6115050"/>
            <a:ext cx="176936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예비차 운행 연계</a:t>
            </a:r>
            <a:endParaRPr lang="en-US" sz="1050" dirty="0"/>
          </a:p>
        </p:txBody>
      </p:sp>
      <p:pic>
        <p:nvPicPr>
          <p:cNvPr id="32" name="Picture 31" descr="demo_maintenanc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" y="1563624"/>
            <a:ext cx="6858000" cy="428625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0FA98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회계관리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9441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전표에서 재무제표, 부가세 신고까지 원장 하나로 만듭니다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9601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서울소프트 모빌하이 · 화면 속 인명·차량·금액은 데모용 데이터이며 일부 화면은 개인정보 보호를 위해 흐림 처리했습니다</a:t>
            </a:r>
            <a:endParaRPr lang="en-US" sz="800" dirty="0"/>
          </a:p>
        </p:txBody>
      </p:sp>
      <p:sp>
        <p:nvSpPr>
          <p:cNvPr id="5" name="Text 3"/>
          <p:cNvSpPr txBox="1"/>
          <p:nvPr/>
        </p:nvSpPr>
        <p:spPr>
          <a:xfrm>
            <a:off x="9814255" y="649224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MobilHi  ·  20</a:t>
            </a:r>
            <a:endParaRPr lang="en-US" sz="850" dirty="0"/>
          </a:p>
        </p:txBody>
      </p:sp>
      <p:sp>
        <p:nvSpPr>
          <p:cNvPr id="6" name="Shape 4"/>
          <p:cNvSpPr/>
          <p:nvPr/>
        </p:nvSpPr>
        <p:spPr>
          <a:xfrm>
            <a:off x="548640" y="1271016"/>
            <a:ext cx="6949440" cy="4624578"/>
          </a:xfrm>
          <a:prstGeom prst="roundRect">
            <a:avLst>
              <a:gd name="adj" fmla="val 1977"/>
            </a:avLst>
          </a:prstGeom>
          <a:solidFill>
            <a:srgbClr val="2A3644"/>
          </a:solidFill>
          <a:ln w="12700">
            <a:solidFill>
              <a:srgbClr val="2A3644"/>
            </a:solidFill>
            <a:prstDash val="solid"/>
          </a:ln>
          <a:effectLst>
            <a:outerShdw blurRad="152400" dist="50800" dir="54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7" name="Shape 5"/>
          <p:cNvSpPr/>
          <p:nvPr/>
        </p:nvSpPr>
        <p:spPr>
          <a:xfrm>
            <a:off x="676656" y="1362456"/>
            <a:ext cx="100584" cy="100584"/>
          </a:xfrm>
          <a:prstGeom prst="ellipse">
            <a:avLst/>
          </a:prstGeom>
          <a:solidFill>
            <a:srgbClr val="E5484D"/>
          </a:solidFill>
          <a:ln w="12700">
            <a:solidFill>
              <a:srgbClr val="E5484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Shape 6"/>
          <p:cNvSpPr/>
          <p:nvPr/>
        </p:nvSpPr>
        <p:spPr>
          <a:xfrm>
            <a:off x="841248" y="1362456"/>
            <a:ext cx="100584" cy="100584"/>
          </a:xfrm>
          <a:prstGeom prst="ellipse">
            <a:avLst/>
          </a:prstGeom>
          <a:solidFill>
            <a:srgbClr val="F2B01E"/>
          </a:solidFill>
          <a:ln w="12700">
            <a:solidFill>
              <a:srgbClr val="F2B01E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" name="Shape 7"/>
          <p:cNvSpPr/>
          <p:nvPr/>
        </p:nvSpPr>
        <p:spPr>
          <a:xfrm>
            <a:off x="1005840" y="1362456"/>
            <a:ext cx="100584" cy="100584"/>
          </a:xfrm>
          <a:prstGeom prst="ellipse">
            <a:avLst/>
          </a:prstGeom>
          <a:solidFill>
            <a:srgbClr val="3DBE5B"/>
          </a:solidFill>
          <a:ln w="12700">
            <a:solidFill>
              <a:srgbClr val="3DBE5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" name="Shape 8"/>
          <p:cNvSpPr/>
          <p:nvPr/>
        </p:nvSpPr>
        <p:spPr>
          <a:xfrm>
            <a:off x="1280160" y="1335024"/>
            <a:ext cx="6035040" cy="164592"/>
          </a:xfrm>
          <a:prstGeom prst="roundRect">
            <a:avLst>
              <a:gd name="adj" fmla="val 50000"/>
            </a:avLst>
          </a:prstGeom>
          <a:solidFill>
            <a:srgbClr val="3B4756"/>
          </a:solidFill>
          <a:ln w="12700">
            <a:solidFill>
              <a:srgbClr val="3B475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1" name="Text 9"/>
          <p:cNvSpPr txBox="1"/>
          <p:nvPr/>
        </p:nvSpPr>
        <p:spPr>
          <a:xfrm>
            <a:off x="1371600" y="1335024"/>
            <a:ext cx="5852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C4CD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모빌하이 › 회계 · 시산표</a:t>
            </a:r>
            <a:endParaRPr lang="en-US" sz="750" dirty="0"/>
          </a:p>
        </p:txBody>
      </p:sp>
      <p:sp>
        <p:nvSpPr>
          <p:cNvPr id="13" name="Shape 10"/>
          <p:cNvSpPr/>
          <p:nvPr/>
        </p:nvSpPr>
        <p:spPr>
          <a:xfrm>
            <a:off x="7863840" y="1737360"/>
            <a:ext cx="310896" cy="310896"/>
          </a:xfrm>
          <a:prstGeom prst="ellipse">
            <a:avLst/>
          </a:prstGeom>
          <a:solidFill>
            <a:srgbClr val="F08A24"/>
          </a:solidFill>
          <a:ln w="19050">
            <a:solidFill>
              <a:srgbClr val="FFFFFF"/>
            </a:solidFill>
            <a:prstDash val="solid"/>
          </a:ln>
          <a:effectLst>
            <a:outerShdw blurRad="50800" dist="127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14" name="Text 11"/>
          <p:cNvSpPr txBox="1"/>
          <p:nvPr/>
        </p:nvSpPr>
        <p:spPr>
          <a:xfrm>
            <a:off x="7863840" y="173736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100" dirty="0"/>
          </a:p>
        </p:txBody>
      </p:sp>
      <p:sp>
        <p:nvSpPr>
          <p:cNvPr id="15" name="Text 12"/>
          <p:cNvSpPr txBox="1"/>
          <p:nvPr/>
        </p:nvSpPr>
        <p:spPr>
          <a:xfrm>
            <a:off x="8275320" y="1719072"/>
            <a:ext cx="33677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합계잔액시산표 · 손익계산서 · 대차대조표</a:t>
            </a:r>
            <a:endParaRPr lang="en-US" sz="1350" dirty="0"/>
          </a:p>
        </p:txBody>
      </p:sp>
      <p:sp>
        <p:nvSpPr>
          <p:cNvPr id="16" name="Text 13"/>
          <p:cNvSpPr txBox="1"/>
          <p:nvPr/>
        </p:nvSpPr>
        <p:spPr>
          <a:xfrm>
            <a:off x="8275320" y="2048256"/>
            <a:ext cx="3367735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기간을 고르면 전표에서 바로 집계됩니다.</a:t>
            </a:r>
            <a:endParaRPr lang="en-US" sz="1150" dirty="0"/>
          </a:p>
        </p:txBody>
      </p:sp>
      <p:sp>
        <p:nvSpPr>
          <p:cNvPr id="17" name="Shape 14"/>
          <p:cNvSpPr/>
          <p:nvPr/>
        </p:nvSpPr>
        <p:spPr>
          <a:xfrm>
            <a:off x="7863840" y="2624328"/>
            <a:ext cx="310896" cy="310896"/>
          </a:xfrm>
          <a:prstGeom prst="ellipse">
            <a:avLst/>
          </a:prstGeom>
          <a:solidFill>
            <a:srgbClr val="F08A24"/>
          </a:solidFill>
          <a:ln w="19050">
            <a:solidFill>
              <a:srgbClr val="FFFFFF"/>
            </a:solidFill>
            <a:prstDash val="solid"/>
          </a:ln>
          <a:effectLst>
            <a:outerShdw blurRad="50800" dist="127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18" name="Text 15"/>
          <p:cNvSpPr txBox="1"/>
          <p:nvPr/>
        </p:nvSpPr>
        <p:spPr>
          <a:xfrm>
            <a:off x="7863840" y="2624328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100" dirty="0"/>
          </a:p>
        </p:txBody>
      </p:sp>
      <p:sp>
        <p:nvSpPr>
          <p:cNvPr id="19" name="Text 16"/>
          <p:cNvSpPr txBox="1"/>
          <p:nvPr/>
        </p:nvSpPr>
        <p:spPr>
          <a:xfrm>
            <a:off x="8275320" y="2606040"/>
            <a:ext cx="33677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자동 전표</a:t>
            </a:r>
            <a:endParaRPr lang="en-US" sz="1400" dirty="0"/>
          </a:p>
        </p:txBody>
      </p:sp>
      <p:sp>
        <p:nvSpPr>
          <p:cNvPr id="20" name="Text 17"/>
          <p:cNvSpPr txBox="1"/>
          <p:nvPr/>
        </p:nvSpPr>
        <p:spPr>
          <a:xfrm>
            <a:off x="8275320" y="2935224"/>
            <a:ext cx="3367735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급여·수입금·자재 결과가 전표로 넘어와 재입력이</a:t>
            </a:r>
            <a:endParaRPr lang="en-US" sz="115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없습니다.</a:t>
            </a:r>
            <a:endParaRPr lang="en-US" sz="1150" dirty="0"/>
          </a:p>
        </p:txBody>
      </p:sp>
      <p:sp>
        <p:nvSpPr>
          <p:cNvPr id="21" name="Shape 18"/>
          <p:cNvSpPr/>
          <p:nvPr/>
        </p:nvSpPr>
        <p:spPr>
          <a:xfrm>
            <a:off x="7863840" y="3703320"/>
            <a:ext cx="310896" cy="310896"/>
          </a:xfrm>
          <a:prstGeom prst="ellipse">
            <a:avLst/>
          </a:prstGeom>
          <a:solidFill>
            <a:srgbClr val="F08A24"/>
          </a:solidFill>
          <a:ln w="19050">
            <a:solidFill>
              <a:srgbClr val="FFFFFF"/>
            </a:solidFill>
            <a:prstDash val="solid"/>
          </a:ln>
          <a:effectLst>
            <a:outerShdw blurRad="50800" dist="127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22" name="Text 19"/>
          <p:cNvSpPr txBox="1"/>
          <p:nvPr/>
        </p:nvSpPr>
        <p:spPr>
          <a:xfrm>
            <a:off x="7863840" y="370332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100" dirty="0"/>
          </a:p>
        </p:txBody>
      </p:sp>
      <p:sp>
        <p:nvSpPr>
          <p:cNvPr id="23" name="Text 20"/>
          <p:cNvSpPr txBox="1"/>
          <p:nvPr/>
        </p:nvSpPr>
        <p:spPr>
          <a:xfrm>
            <a:off x="8275320" y="3685032"/>
            <a:ext cx="33677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부가세 신고 · 국세청 양식</a:t>
            </a:r>
            <a:endParaRPr lang="en-US" sz="1400" dirty="0"/>
          </a:p>
        </p:txBody>
      </p:sp>
      <p:sp>
        <p:nvSpPr>
          <p:cNvPr id="24" name="Text 21"/>
          <p:cNvSpPr txBox="1"/>
          <p:nvPr/>
        </p:nvSpPr>
        <p:spPr>
          <a:xfrm>
            <a:off x="8275320" y="4014216"/>
            <a:ext cx="3367735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신고서를 제출 양식으로 출력하고 홈택스 자료를</a:t>
            </a:r>
            <a:endParaRPr lang="en-US" sz="115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업로드합니다.</a:t>
            </a:r>
            <a:endParaRPr lang="en-US" sz="1150" dirty="0"/>
          </a:p>
        </p:txBody>
      </p:sp>
      <p:sp>
        <p:nvSpPr>
          <p:cNvPr id="25" name="Text 22"/>
          <p:cNvSpPr txBox="1"/>
          <p:nvPr/>
        </p:nvSpPr>
        <p:spPr>
          <a:xfrm>
            <a:off x="548640" y="6124194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FA98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최적화 포인트</a:t>
            </a:r>
            <a:endParaRPr lang="en-US" sz="1050" dirty="0"/>
          </a:p>
        </p:txBody>
      </p:sp>
      <p:sp>
        <p:nvSpPr>
          <p:cNvPr id="26" name="Shape 23"/>
          <p:cNvSpPr/>
          <p:nvPr/>
        </p:nvSpPr>
        <p:spPr>
          <a:xfrm>
            <a:off x="1691640" y="6115050"/>
            <a:ext cx="1769364" cy="292608"/>
          </a:xfrm>
          <a:prstGeom prst="roundRect">
            <a:avLst>
              <a:gd name="adj" fmla="val 50000"/>
            </a:avLst>
          </a:prstGeom>
          <a:solidFill>
            <a:srgbClr val="D6F3EC"/>
          </a:solidFill>
          <a:ln w="12700">
            <a:solidFill>
              <a:srgbClr val="D6F3EC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7" name="Text 24"/>
          <p:cNvSpPr txBox="1"/>
          <p:nvPr/>
        </p:nvSpPr>
        <p:spPr>
          <a:xfrm>
            <a:off x="1691640" y="6115050"/>
            <a:ext cx="176936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일반전표 · 출납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>
            <a:off x="3570732" y="6115050"/>
            <a:ext cx="2071116" cy="292608"/>
          </a:xfrm>
          <a:prstGeom prst="roundRect">
            <a:avLst>
              <a:gd name="adj" fmla="val 50000"/>
            </a:avLst>
          </a:prstGeom>
          <a:solidFill>
            <a:srgbClr val="D6F3EC"/>
          </a:solidFill>
          <a:ln w="12700">
            <a:solidFill>
              <a:srgbClr val="D6F3EC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9" name="Text 26"/>
          <p:cNvSpPr txBox="1"/>
          <p:nvPr/>
        </p:nvSpPr>
        <p:spPr>
          <a:xfrm>
            <a:off x="3570732" y="6115050"/>
            <a:ext cx="207111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계정별 · 총계정원장</a:t>
            </a:r>
            <a:endParaRPr lang="en-US" sz="1050" dirty="0"/>
          </a:p>
        </p:txBody>
      </p:sp>
      <p:sp>
        <p:nvSpPr>
          <p:cNvPr id="30" name="Shape 27"/>
          <p:cNvSpPr/>
          <p:nvPr/>
        </p:nvSpPr>
        <p:spPr>
          <a:xfrm>
            <a:off x="5751576" y="6115050"/>
            <a:ext cx="2071116" cy="292608"/>
          </a:xfrm>
          <a:prstGeom prst="roundRect">
            <a:avLst>
              <a:gd name="adj" fmla="val 50000"/>
            </a:avLst>
          </a:prstGeom>
          <a:solidFill>
            <a:srgbClr val="D6F3EC"/>
          </a:solidFill>
          <a:ln w="12700">
            <a:solidFill>
              <a:srgbClr val="D6F3EC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1" name="Text 28"/>
          <p:cNvSpPr txBox="1"/>
          <p:nvPr/>
        </p:nvSpPr>
        <p:spPr>
          <a:xfrm>
            <a:off x="5751576" y="6115050"/>
            <a:ext cx="207111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연말정산 · 회계마감</a:t>
            </a:r>
            <a:endParaRPr lang="en-US" sz="1050" dirty="0"/>
          </a:p>
        </p:txBody>
      </p:sp>
      <p:pic>
        <p:nvPicPr>
          <p:cNvPr id="32" name="Picture 31" descr="demo_accounti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" y="1563624"/>
            <a:ext cx="6858000" cy="428625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0FA98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수입금관리 · 스마트카드 대사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9441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교통카드 회차 기록을 배차시간표와 회차 단위로 맞춰 수입 누락을 잡습니다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9601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서울소프트 모빌하이 · 화면 속 인명·차량·금액은 데모용 데이터이며 일부 화면은 개인정보 보호를 위해 흐림 처리했습니다</a:t>
            </a:r>
            <a:endParaRPr lang="en-US" sz="800" dirty="0"/>
          </a:p>
        </p:txBody>
      </p:sp>
      <p:sp>
        <p:nvSpPr>
          <p:cNvPr id="5" name="Text 3"/>
          <p:cNvSpPr txBox="1"/>
          <p:nvPr/>
        </p:nvSpPr>
        <p:spPr>
          <a:xfrm>
            <a:off x="9814255" y="649224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MobilHi  ·  21</a:t>
            </a:r>
            <a:endParaRPr lang="en-US" sz="850" dirty="0"/>
          </a:p>
        </p:txBody>
      </p:sp>
      <p:sp>
        <p:nvSpPr>
          <p:cNvPr id="6" name="Shape 4"/>
          <p:cNvSpPr/>
          <p:nvPr/>
        </p:nvSpPr>
        <p:spPr>
          <a:xfrm>
            <a:off x="548640" y="1271016"/>
            <a:ext cx="6949440" cy="4624578"/>
          </a:xfrm>
          <a:prstGeom prst="roundRect">
            <a:avLst>
              <a:gd name="adj" fmla="val 1977"/>
            </a:avLst>
          </a:prstGeom>
          <a:solidFill>
            <a:srgbClr val="2A3644"/>
          </a:solidFill>
          <a:ln w="12700">
            <a:solidFill>
              <a:srgbClr val="2A3644"/>
            </a:solidFill>
            <a:prstDash val="solid"/>
          </a:ln>
          <a:effectLst>
            <a:outerShdw blurRad="152400" dist="50800" dir="54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7" name="Shape 5"/>
          <p:cNvSpPr/>
          <p:nvPr/>
        </p:nvSpPr>
        <p:spPr>
          <a:xfrm>
            <a:off x="676656" y="1362456"/>
            <a:ext cx="100584" cy="100584"/>
          </a:xfrm>
          <a:prstGeom prst="ellipse">
            <a:avLst/>
          </a:prstGeom>
          <a:solidFill>
            <a:srgbClr val="E5484D"/>
          </a:solidFill>
          <a:ln w="12700">
            <a:solidFill>
              <a:srgbClr val="E5484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Shape 6"/>
          <p:cNvSpPr/>
          <p:nvPr/>
        </p:nvSpPr>
        <p:spPr>
          <a:xfrm>
            <a:off x="841248" y="1362456"/>
            <a:ext cx="100584" cy="100584"/>
          </a:xfrm>
          <a:prstGeom prst="ellipse">
            <a:avLst/>
          </a:prstGeom>
          <a:solidFill>
            <a:srgbClr val="F2B01E"/>
          </a:solidFill>
          <a:ln w="12700">
            <a:solidFill>
              <a:srgbClr val="F2B01E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" name="Shape 7"/>
          <p:cNvSpPr/>
          <p:nvPr/>
        </p:nvSpPr>
        <p:spPr>
          <a:xfrm>
            <a:off x="1005840" y="1362456"/>
            <a:ext cx="100584" cy="100584"/>
          </a:xfrm>
          <a:prstGeom prst="ellipse">
            <a:avLst/>
          </a:prstGeom>
          <a:solidFill>
            <a:srgbClr val="3DBE5B"/>
          </a:solidFill>
          <a:ln w="12700">
            <a:solidFill>
              <a:srgbClr val="3DBE5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" name="Shape 8"/>
          <p:cNvSpPr/>
          <p:nvPr/>
        </p:nvSpPr>
        <p:spPr>
          <a:xfrm>
            <a:off x="1280160" y="1335024"/>
            <a:ext cx="6035040" cy="164592"/>
          </a:xfrm>
          <a:prstGeom prst="roundRect">
            <a:avLst>
              <a:gd name="adj" fmla="val 50000"/>
            </a:avLst>
          </a:prstGeom>
          <a:solidFill>
            <a:srgbClr val="3B4756"/>
          </a:solidFill>
          <a:ln w="12700">
            <a:solidFill>
              <a:srgbClr val="3B475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1" name="Text 9"/>
          <p:cNvSpPr txBox="1"/>
          <p:nvPr/>
        </p:nvSpPr>
        <p:spPr>
          <a:xfrm>
            <a:off x="1371600" y="1335024"/>
            <a:ext cx="5852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C4CD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모빌하이 › 수입금관리 › 스마트카드 대사</a:t>
            </a:r>
            <a:endParaRPr lang="en-US" sz="750" dirty="0"/>
          </a:p>
        </p:txBody>
      </p:sp>
      <p:sp>
        <p:nvSpPr>
          <p:cNvPr id="13" name="Shape 10"/>
          <p:cNvSpPr/>
          <p:nvPr/>
        </p:nvSpPr>
        <p:spPr>
          <a:xfrm>
            <a:off x="7863840" y="1737360"/>
            <a:ext cx="310896" cy="310896"/>
          </a:xfrm>
          <a:prstGeom prst="ellipse">
            <a:avLst/>
          </a:prstGeom>
          <a:solidFill>
            <a:srgbClr val="F08A24"/>
          </a:solidFill>
          <a:ln w="19050">
            <a:solidFill>
              <a:srgbClr val="FFFFFF"/>
            </a:solidFill>
            <a:prstDash val="solid"/>
          </a:ln>
          <a:effectLst>
            <a:outerShdw blurRad="50800" dist="127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14" name="Text 11"/>
          <p:cNvSpPr txBox="1"/>
          <p:nvPr/>
        </p:nvSpPr>
        <p:spPr>
          <a:xfrm>
            <a:off x="7863840" y="173736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100" dirty="0"/>
          </a:p>
        </p:txBody>
      </p:sp>
      <p:sp>
        <p:nvSpPr>
          <p:cNvPr id="15" name="Text 12"/>
          <p:cNvSpPr txBox="1"/>
          <p:nvPr/>
        </p:nvSpPr>
        <p:spPr>
          <a:xfrm>
            <a:off x="8275320" y="1719072"/>
            <a:ext cx="33677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카드 회차 ↔ 배차시간표</a:t>
            </a:r>
            <a:endParaRPr lang="en-US" sz="1400" dirty="0"/>
          </a:p>
        </p:txBody>
      </p:sp>
      <p:sp>
        <p:nvSpPr>
          <p:cNvPr id="16" name="Text 13"/>
          <p:cNvSpPr txBox="1"/>
          <p:nvPr/>
        </p:nvSpPr>
        <p:spPr>
          <a:xfrm>
            <a:off x="8275320" y="2048256"/>
            <a:ext cx="3367735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교통카드 단말기 회차별 출발·승객·금액을 배차</a:t>
            </a:r>
            <a:endParaRPr lang="en-US" sz="115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계획 회차와 맞춰 봅니다.</a:t>
            </a:r>
            <a:endParaRPr lang="en-US" sz="1150" dirty="0"/>
          </a:p>
        </p:txBody>
      </p:sp>
      <p:sp>
        <p:nvSpPr>
          <p:cNvPr id="17" name="Shape 14"/>
          <p:cNvSpPr/>
          <p:nvPr/>
        </p:nvSpPr>
        <p:spPr>
          <a:xfrm>
            <a:off x="7863840" y="2816352"/>
            <a:ext cx="310896" cy="310896"/>
          </a:xfrm>
          <a:prstGeom prst="ellipse">
            <a:avLst/>
          </a:prstGeom>
          <a:solidFill>
            <a:srgbClr val="F08A24"/>
          </a:solidFill>
          <a:ln w="19050">
            <a:solidFill>
              <a:srgbClr val="FFFFFF"/>
            </a:solidFill>
            <a:prstDash val="solid"/>
          </a:ln>
          <a:effectLst>
            <a:outerShdw blurRad="50800" dist="127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18" name="Text 15"/>
          <p:cNvSpPr txBox="1"/>
          <p:nvPr/>
        </p:nvSpPr>
        <p:spPr>
          <a:xfrm>
            <a:off x="7863840" y="281635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100" dirty="0"/>
          </a:p>
        </p:txBody>
      </p:sp>
      <p:sp>
        <p:nvSpPr>
          <p:cNvPr id="19" name="Text 16"/>
          <p:cNvSpPr txBox="1"/>
          <p:nvPr/>
        </p:nvSpPr>
        <p:spPr>
          <a:xfrm>
            <a:off x="8275320" y="2798064"/>
            <a:ext cx="33677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미태그 · 추가 회차 탐지</a:t>
            </a:r>
            <a:endParaRPr lang="en-US" sz="1400" dirty="0"/>
          </a:p>
        </p:txBody>
      </p:sp>
      <p:sp>
        <p:nvSpPr>
          <p:cNvPr id="20" name="Text 17"/>
          <p:cNvSpPr txBox="1"/>
          <p:nvPr/>
        </p:nvSpPr>
        <p:spPr>
          <a:xfrm>
            <a:off x="8275320" y="3127248"/>
            <a:ext cx="3367735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카드 기록이 없는 회차(미태그)와 시간표에 없는</a:t>
            </a:r>
            <a:endParaRPr lang="en-US" sz="115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추가 회차를 색으로 표시합니다.</a:t>
            </a:r>
            <a:endParaRPr lang="en-US" sz="1150" dirty="0"/>
          </a:p>
        </p:txBody>
      </p:sp>
      <p:sp>
        <p:nvSpPr>
          <p:cNvPr id="21" name="Shape 18"/>
          <p:cNvSpPr/>
          <p:nvPr/>
        </p:nvSpPr>
        <p:spPr>
          <a:xfrm>
            <a:off x="7863840" y="3895344"/>
            <a:ext cx="310896" cy="310896"/>
          </a:xfrm>
          <a:prstGeom prst="ellipse">
            <a:avLst/>
          </a:prstGeom>
          <a:solidFill>
            <a:srgbClr val="F08A24"/>
          </a:solidFill>
          <a:ln w="19050">
            <a:solidFill>
              <a:srgbClr val="FFFFFF"/>
            </a:solidFill>
            <a:prstDash val="solid"/>
          </a:ln>
          <a:effectLst>
            <a:outerShdw blurRad="50800" dist="127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22" name="Text 19"/>
          <p:cNvSpPr txBox="1"/>
          <p:nvPr/>
        </p:nvSpPr>
        <p:spPr>
          <a:xfrm>
            <a:off x="7863840" y="3895344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100" dirty="0"/>
          </a:p>
        </p:txBody>
      </p:sp>
      <p:sp>
        <p:nvSpPr>
          <p:cNvPr id="23" name="Text 20"/>
          <p:cNvSpPr txBox="1"/>
          <p:nvPr/>
        </p:nvSpPr>
        <p:spPr>
          <a:xfrm>
            <a:off x="8275320" y="3877056"/>
            <a:ext cx="33677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근태 승무 회차와 교차</a:t>
            </a:r>
            <a:endParaRPr lang="en-US" sz="1400" dirty="0"/>
          </a:p>
        </p:txBody>
      </p:sp>
      <p:sp>
        <p:nvSpPr>
          <p:cNvPr id="24" name="Text 21"/>
          <p:cNvSpPr txBox="1"/>
          <p:nvPr/>
        </p:nvSpPr>
        <p:spPr>
          <a:xfrm>
            <a:off x="8275320" y="4206240"/>
            <a:ext cx="3367735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회차 누락은 수입 누락이자 근무기록 오류 — 근태</a:t>
            </a:r>
            <a:endParaRPr lang="en-US" sz="115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승무 회차와 함께 확인합니다.</a:t>
            </a:r>
            <a:endParaRPr lang="en-US" sz="1150" dirty="0"/>
          </a:p>
        </p:txBody>
      </p:sp>
      <p:sp>
        <p:nvSpPr>
          <p:cNvPr id="25" name="Text 22"/>
          <p:cNvSpPr txBox="1"/>
          <p:nvPr/>
        </p:nvSpPr>
        <p:spPr>
          <a:xfrm>
            <a:off x="548640" y="6124194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FA98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최적화 포인트</a:t>
            </a:r>
            <a:endParaRPr lang="en-US" sz="1050" dirty="0"/>
          </a:p>
        </p:txBody>
      </p:sp>
      <p:sp>
        <p:nvSpPr>
          <p:cNvPr id="26" name="Shape 23"/>
          <p:cNvSpPr/>
          <p:nvPr/>
        </p:nvSpPr>
        <p:spPr>
          <a:xfrm>
            <a:off x="1691640" y="6115050"/>
            <a:ext cx="2523744" cy="292608"/>
          </a:xfrm>
          <a:prstGeom prst="roundRect">
            <a:avLst>
              <a:gd name="adj" fmla="val 50000"/>
            </a:avLst>
          </a:prstGeom>
          <a:solidFill>
            <a:srgbClr val="D6F3EC"/>
          </a:solidFill>
          <a:ln w="12700">
            <a:solidFill>
              <a:srgbClr val="D6F3EC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7" name="Text 24"/>
          <p:cNvSpPr txBox="1"/>
          <p:nvPr/>
        </p:nvSpPr>
        <p:spPr>
          <a:xfrm>
            <a:off x="1691640" y="6115050"/>
            <a:ext cx="252374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BIS · 스마트카드 방식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>
            <a:off x="4325112" y="6115050"/>
            <a:ext cx="1618488" cy="292608"/>
          </a:xfrm>
          <a:prstGeom prst="roundRect">
            <a:avLst>
              <a:gd name="adj" fmla="val 50000"/>
            </a:avLst>
          </a:prstGeom>
          <a:solidFill>
            <a:srgbClr val="D6F3EC"/>
          </a:solidFill>
          <a:ln w="12700">
            <a:solidFill>
              <a:srgbClr val="D6F3EC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9" name="Text 26"/>
          <p:cNvSpPr txBox="1"/>
          <p:nvPr/>
        </p:nvSpPr>
        <p:spPr>
          <a:xfrm>
            <a:off x="4325112" y="6115050"/>
            <a:ext cx="16184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회차 시각 오차</a:t>
            </a:r>
            <a:endParaRPr lang="en-US" sz="1050" dirty="0"/>
          </a:p>
        </p:txBody>
      </p:sp>
      <p:sp>
        <p:nvSpPr>
          <p:cNvPr id="30" name="Shape 27"/>
          <p:cNvSpPr/>
          <p:nvPr/>
        </p:nvSpPr>
        <p:spPr>
          <a:xfrm>
            <a:off x="6053328" y="6115050"/>
            <a:ext cx="1769364" cy="292608"/>
          </a:xfrm>
          <a:prstGeom prst="roundRect">
            <a:avLst>
              <a:gd name="adj" fmla="val 50000"/>
            </a:avLst>
          </a:prstGeom>
          <a:solidFill>
            <a:srgbClr val="D6F3EC"/>
          </a:solidFill>
          <a:ln w="12700">
            <a:solidFill>
              <a:srgbClr val="D6F3EC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1" name="Text 28"/>
          <p:cNvSpPr txBox="1"/>
          <p:nvPr/>
        </p:nvSpPr>
        <p:spPr>
          <a:xfrm>
            <a:off x="6053328" y="6115050"/>
            <a:ext cx="176936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근무기록 교차검증</a:t>
            </a:r>
            <a:endParaRPr lang="en-US" sz="1050" dirty="0"/>
          </a:p>
        </p:txBody>
      </p:sp>
      <p:pic>
        <p:nvPicPr>
          <p:cNvPr id="32" name="Picture 31" descr="demo_income_smartcar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" y="1563624"/>
            <a:ext cx="6858000" cy="428625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0FA98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드라이버 앱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9441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기사는 앱에서, 관리자는 ERP에서 같은 배차·근태·급여를 봅니다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9601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서울소프트 모빌하이 · 화면 속 인명·차량·금액은 데모용 데이터이며 일부 화면은 개인정보 보호를 위해 흐림 처리했습니다</a:t>
            </a:r>
            <a:endParaRPr lang="en-US" sz="800" dirty="0"/>
          </a:p>
        </p:txBody>
      </p:sp>
      <p:sp>
        <p:nvSpPr>
          <p:cNvPr id="5" name="Text 3"/>
          <p:cNvSpPr txBox="1"/>
          <p:nvPr/>
        </p:nvSpPr>
        <p:spPr>
          <a:xfrm>
            <a:off x="9814255" y="649224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MobilHi  ·  22</a:t>
            </a:r>
            <a:endParaRPr lang="en-US" sz="850" dirty="0"/>
          </a:p>
        </p:txBody>
      </p:sp>
      <p:sp>
        <p:nvSpPr>
          <p:cNvPr id="6" name="Shape 4"/>
          <p:cNvSpPr/>
          <p:nvPr/>
        </p:nvSpPr>
        <p:spPr>
          <a:xfrm>
            <a:off x="914400" y="1463040"/>
            <a:ext cx="2514600" cy="4480560"/>
          </a:xfrm>
          <a:prstGeom prst="roundRect">
            <a:avLst>
              <a:gd name="adj" fmla="val 12727"/>
            </a:avLst>
          </a:prstGeom>
          <a:solidFill>
            <a:srgbClr val="1B2430"/>
          </a:solidFill>
          <a:ln w="12700">
            <a:solidFill>
              <a:srgbClr val="1B2430"/>
            </a:solidFill>
            <a:prstDash val="solid"/>
          </a:ln>
          <a:effectLst>
            <a:outerShdw blurRad="177800" dist="508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7" name="Shape 5"/>
          <p:cNvSpPr/>
          <p:nvPr/>
        </p:nvSpPr>
        <p:spPr>
          <a:xfrm>
            <a:off x="1024128" y="1572768"/>
            <a:ext cx="2295144" cy="4261104"/>
          </a:xfrm>
          <a:prstGeom prst="roundRect">
            <a:avLst>
              <a:gd name="adj" fmla="val 1115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Shape 6"/>
          <p:cNvSpPr/>
          <p:nvPr/>
        </p:nvSpPr>
        <p:spPr>
          <a:xfrm>
            <a:off x="1024128" y="1572768"/>
            <a:ext cx="2295144" cy="685800"/>
          </a:xfrm>
          <a:prstGeom prst="rect">
            <a:avLst/>
          </a:prstGeom>
          <a:solidFill>
            <a:srgbClr val="0B1F3A"/>
          </a:solidFill>
          <a:ln w="12700">
            <a:solidFill>
              <a:srgbClr val="0B1F3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" name="Text 7"/>
          <p:cNvSpPr txBox="1"/>
          <p:nvPr/>
        </p:nvSpPr>
        <p:spPr>
          <a:xfrm>
            <a:off x="1188720" y="164592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b="1" dirty="0">
                <a:solidFill>
                  <a:srgbClr val="8FE3D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MobilHi  ·  22</a:t>
            </a:r>
            <a:endParaRPr lang="en-US" sz="900" dirty="0"/>
          </a:p>
        </p:txBody>
      </p:sp>
      <p:sp>
        <p:nvSpPr>
          <p:cNvPr id="10" name="Text 8"/>
          <p:cNvSpPr txBox="1"/>
          <p:nvPr/>
        </p:nvSpPr>
        <p:spPr>
          <a:xfrm>
            <a:off x="1188720" y="1874519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승무지시서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1188720" y="237744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b="1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09.10 (목)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1170432" y="2697480"/>
            <a:ext cx="2002536" cy="658368"/>
          </a:xfrm>
          <a:prstGeom prst="roundRect">
            <a:avLst>
              <a:gd name="adj" fmla="val 13889"/>
            </a:avLst>
          </a:prstGeom>
          <a:solidFill>
            <a:srgbClr val="F4F7FB"/>
          </a:solidFill>
          <a:ln w="6350">
            <a:solidFill>
              <a:srgbClr val="F4F7F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3" name="Shape 11"/>
          <p:cNvSpPr/>
          <p:nvPr/>
        </p:nvSpPr>
        <p:spPr>
          <a:xfrm>
            <a:off x="1280160" y="2788920"/>
            <a:ext cx="502920" cy="201168"/>
          </a:xfrm>
          <a:prstGeom prst="roundRect">
            <a:avLst>
              <a:gd name="adj" fmla="val 50000"/>
            </a:avLst>
          </a:prstGeom>
          <a:solidFill>
            <a:srgbClr val="0FA98F"/>
          </a:solidFill>
          <a:ln w="12700">
            <a:solidFill>
              <a:srgbClr val="0FA98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4" name="Text 12"/>
          <p:cNvSpPr txBox="1"/>
          <p:nvPr/>
        </p:nvSpPr>
        <p:spPr>
          <a:xfrm>
            <a:off x="1280160" y="2788920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오전</a:t>
            </a:r>
            <a:endParaRPr lang="en-US" sz="850" dirty="0"/>
          </a:p>
        </p:txBody>
      </p:sp>
      <p:sp>
        <p:nvSpPr>
          <p:cNvPr id="15" name="Text 13"/>
          <p:cNvSpPr txBox="1"/>
          <p:nvPr/>
        </p:nvSpPr>
        <p:spPr>
          <a:xfrm>
            <a:off x="1874520" y="2752344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05:27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1280160" y="3063240"/>
            <a:ext cx="1783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50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경기70아6972  ·  정상</a:t>
            </a:r>
            <a:endParaRPr lang="en-US" sz="850" dirty="0"/>
          </a:p>
        </p:txBody>
      </p:sp>
      <p:sp>
        <p:nvSpPr>
          <p:cNvPr id="17" name="Shape 15"/>
          <p:cNvSpPr/>
          <p:nvPr/>
        </p:nvSpPr>
        <p:spPr>
          <a:xfrm>
            <a:off x="1170432" y="3474720"/>
            <a:ext cx="2002536" cy="658368"/>
          </a:xfrm>
          <a:prstGeom prst="roundRect">
            <a:avLst>
              <a:gd name="adj" fmla="val 13889"/>
            </a:avLst>
          </a:prstGeom>
          <a:solidFill>
            <a:srgbClr val="F4F7FB"/>
          </a:solidFill>
          <a:ln w="6350">
            <a:solidFill>
              <a:srgbClr val="F4F7F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8" name="Shape 16"/>
          <p:cNvSpPr/>
          <p:nvPr/>
        </p:nvSpPr>
        <p:spPr>
          <a:xfrm>
            <a:off x="1280160" y="3566160"/>
            <a:ext cx="502920" cy="201168"/>
          </a:xfrm>
          <a:prstGeom prst="roundRect">
            <a:avLst>
              <a:gd name="adj" fmla="val 50000"/>
            </a:avLst>
          </a:prstGeom>
          <a:solidFill>
            <a:srgbClr val="0B1F3A"/>
          </a:solidFill>
          <a:ln w="12700">
            <a:solidFill>
              <a:srgbClr val="0B1F3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9" name="Text 17"/>
          <p:cNvSpPr txBox="1"/>
          <p:nvPr/>
        </p:nvSpPr>
        <p:spPr>
          <a:xfrm>
            <a:off x="1280160" y="3566160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오후</a:t>
            </a:r>
            <a:endParaRPr lang="en-US" sz="850" dirty="0"/>
          </a:p>
        </p:txBody>
      </p:sp>
      <p:sp>
        <p:nvSpPr>
          <p:cNvPr id="20" name="Text 18"/>
          <p:cNvSpPr txBox="1"/>
          <p:nvPr/>
        </p:nvSpPr>
        <p:spPr>
          <a:xfrm>
            <a:off x="1874520" y="3529584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13:40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1280160" y="3840480"/>
            <a:ext cx="1783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50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경기70아6972  ·  정상</a:t>
            </a:r>
            <a:endParaRPr lang="en-US" sz="850" dirty="0"/>
          </a:p>
        </p:txBody>
      </p:sp>
      <p:sp>
        <p:nvSpPr>
          <p:cNvPr id="22" name="Shape 20"/>
          <p:cNvSpPr/>
          <p:nvPr/>
        </p:nvSpPr>
        <p:spPr>
          <a:xfrm>
            <a:off x="1170432" y="4389120"/>
            <a:ext cx="2002536" cy="960120"/>
          </a:xfrm>
          <a:prstGeom prst="roundRect">
            <a:avLst>
              <a:gd name="adj" fmla="val 9524"/>
            </a:avLst>
          </a:prstGeom>
          <a:solidFill>
            <a:srgbClr val="F08A24"/>
          </a:solidFill>
          <a:ln w="6350">
            <a:solidFill>
              <a:srgbClr val="F08A24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3" name="Text 21"/>
          <p:cNvSpPr txBox="1"/>
          <p:nvPr/>
        </p:nvSpPr>
        <p:spPr>
          <a:xfrm>
            <a:off x="1280160" y="4453128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대체배차 요청</a:t>
            </a:r>
            <a:endParaRPr lang="en-US" sz="900" dirty="0"/>
          </a:p>
        </p:txBody>
      </p:sp>
      <p:sp>
        <p:nvSpPr>
          <p:cNvPr id="24" name="Text 22"/>
          <p:cNvSpPr txBox="1"/>
          <p:nvPr/>
        </p:nvSpPr>
        <p:spPr>
          <a:xfrm>
            <a:off x="1280160" y="4663440"/>
            <a:ext cx="1783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대체 운행 요청 — 200번 오후 · 수락하시겠습니까?</a:t>
            </a:r>
            <a:endParaRPr lang="en-US" sz="900" dirty="0"/>
          </a:p>
        </p:txBody>
      </p:sp>
      <p:sp>
        <p:nvSpPr>
          <p:cNvPr id="25" name="Shape 23"/>
          <p:cNvSpPr/>
          <p:nvPr/>
        </p:nvSpPr>
        <p:spPr>
          <a:xfrm>
            <a:off x="1280160" y="5074920"/>
            <a:ext cx="731520" cy="20116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6" name="Text 24"/>
          <p:cNvSpPr txBox="1"/>
          <p:nvPr/>
        </p:nvSpPr>
        <p:spPr>
          <a:xfrm>
            <a:off x="1280160" y="5074920"/>
            <a:ext cx="731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08A2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수락</a:t>
            </a:r>
            <a:endParaRPr lang="en-US" sz="850" dirty="0"/>
          </a:p>
        </p:txBody>
      </p:sp>
      <p:sp>
        <p:nvSpPr>
          <p:cNvPr id="27" name="Shape 25"/>
          <p:cNvSpPr/>
          <p:nvPr/>
        </p:nvSpPr>
        <p:spPr>
          <a:xfrm>
            <a:off x="2103120" y="5074920"/>
            <a:ext cx="731520" cy="201168"/>
          </a:xfrm>
          <a:prstGeom prst="roundRect">
            <a:avLst>
              <a:gd name="adj" fmla="val 50000"/>
            </a:avLst>
          </a:prstGeom>
          <a:solidFill>
            <a:srgbClr val="F5B87A"/>
          </a:solidFill>
          <a:ln w="12700">
            <a:solidFill>
              <a:srgbClr val="F5B87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8" name="Text 26"/>
          <p:cNvSpPr txBox="1"/>
          <p:nvPr/>
        </p:nvSpPr>
        <p:spPr>
          <a:xfrm>
            <a:off x="2103120" y="5074920"/>
            <a:ext cx="731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거절</a:t>
            </a:r>
            <a:endParaRPr lang="en-US" sz="850" dirty="0"/>
          </a:p>
        </p:txBody>
      </p:sp>
      <p:sp>
        <p:nvSpPr>
          <p:cNvPr id="29" name="Shape 27"/>
          <p:cNvSpPr/>
          <p:nvPr/>
        </p:nvSpPr>
        <p:spPr>
          <a:xfrm>
            <a:off x="1714500" y="5650992"/>
            <a:ext cx="914400" cy="54864"/>
          </a:xfrm>
          <a:prstGeom prst="roundRect">
            <a:avLst>
              <a:gd name="adj" fmla="val 50000"/>
            </a:avLst>
          </a:prstGeom>
          <a:solidFill>
            <a:srgbClr val="B8C2CC"/>
          </a:solidFill>
          <a:ln w="12700">
            <a:solidFill>
              <a:srgbClr val="B8C2CC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0" name="Shape 28"/>
          <p:cNvSpPr/>
          <p:nvPr/>
        </p:nvSpPr>
        <p:spPr>
          <a:xfrm>
            <a:off x="4206240" y="1508760"/>
            <a:ext cx="640080" cy="640080"/>
          </a:xfrm>
          <a:prstGeom prst="ellipse">
            <a:avLst/>
          </a:prstGeom>
          <a:solidFill>
            <a:srgbClr val="0FA98F"/>
          </a:solidFill>
          <a:ln w="12700">
            <a:solidFill>
              <a:srgbClr val="0FA98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3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9859" y="1662379"/>
            <a:ext cx="332842" cy="332842"/>
          </a:xfrm>
          <a:prstGeom prst="rect">
            <a:avLst/>
          </a:prstGeom>
        </p:spPr>
      </p:pic>
      <p:sp>
        <p:nvSpPr>
          <p:cNvPr id="32" name="Text 29"/>
          <p:cNvSpPr txBox="1"/>
          <p:nvPr/>
        </p:nvSpPr>
        <p:spPr>
          <a:xfrm>
            <a:off x="5074920" y="1490472"/>
            <a:ext cx="6522415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배차 확인 · 알림</a:t>
            </a:r>
            <a:endParaRPr lang="en-US" sz="1600" dirty="0"/>
          </a:p>
        </p:txBody>
      </p:sp>
      <p:sp>
        <p:nvSpPr>
          <p:cNvPr id="33" name="Text 30"/>
          <p:cNvSpPr txBox="1"/>
          <p:nvPr/>
        </p:nvSpPr>
        <p:spPr>
          <a:xfrm>
            <a:off x="5074920" y="1856231"/>
            <a:ext cx="652241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100"/>
              </a:spcAft>
              <a:buNone/>
            </a:pPr>
            <a:r>
              <a:rPr lang="en-US" sz="12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App전송된 확정 배차가 기사 화면으로, 변경 시 푸시</a:t>
            </a:r>
            <a:endParaRPr lang="en-US" sz="1250" dirty="0"/>
          </a:p>
        </p:txBody>
      </p:sp>
      <p:sp>
        <p:nvSpPr>
          <p:cNvPr id="34" name="Shape 31"/>
          <p:cNvSpPr/>
          <p:nvPr/>
        </p:nvSpPr>
        <p:spPr>
          <a:xfrm>
            <a:off x="4206240" y="2606040"/>
            <a:ext cx="640080" cy="640080"/>
          </a:xfrm>
          <a:prstGeom prst="ellipse">
            <a:avLst/>
          </a:prstGeom>
          <a:solidFill>
            <a:srgbClr val="0B1F3A"/>
          </a:solidFill>
          <a:ln w="12700">
            <a:solidFill>
              <a:srgbClr val="0B1F3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3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9859" y="2759659"/>
            <a:ext cx="332842" cy="332842"/>
          </a:xfrm>
          <a:prstGeom prst="rect">
            <a:avLst/>
          </a:prstGeom>
        </p:spPr>
      </p:pic>
      <p:sp>
        <p:nvSpPr>
          <p:cNvPr id="36" name="Text 32"/>
          <p:cNvSpPr txBox="1"/>
          <p:nvPr/>
        </p:nvSpPr>
        <p:spPr>
          <a:xfrm>
            <a:off x="5074920" y="2587752"/>
            <a:ext cx="6522415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출퇴근 · 근태</a:t>
            </a:r>
            <a:endParaRPr lang="en-US" sz="1600" dirty="0"/>
          </a:p>
        </p:txBody>
      </p:sp>
      <p:sp>
        <p:nvSpPr>
          <p:cNvPr id="37" name="Text 33"/>
          <p:cNvSpPr txBox="1"/>
          <p:nvPr/>
        </p:nvSpPr>
        <p:spPr>
          <a:xfrm>
            <a:off x="5074920" y="2953512"/>
            <a:ext cx="652241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100"/>
              </a:spcAft>
              <a:buNone/>
            </a:pPr>
            <a:r>
              <a:rPr lang="en-US" sz="12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시각·위치가 ERP 출퇴근관리에 실시간 반영</a:t>
            </a:r>
            <a:endParaRPr lang="en-US" sz="1250" dirty="0"/>
          </a:p>
        </p:txBody>
      </p:sp>
      <p:sp>
        <p:nvSpPr>
          <p:cNvPr id="38" name="Shape 34"/>
          <p:cNvSpPr/>
          <p:nvPr/>
        </p:nvSpPr>
        <p:spPr>
          <a:xfrm>
            <a:off x="4206240" y="3703320"/>
            <a:ext cx="640080" cy="640080"/>
          </a:xfrm>
          <a:prstGeom prst="ellipse">
            <a:avLst/>
          </a:prstGeom>
          <a:solidFill>
            <a:srgbClr val="0FA98F"/>
          </a:solidFill>
          <a:ln w="12700">
            <a:solidFill>
              <a:srgbClr val="0FA98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3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9859" y="3856939"/>
            <a:ext cx="332842" cy="332842"/>
          </a:xfrm>
          <a:prstGeom prst="rect">
            <a:avLst/>
          </a:prstGeom>
        </p:spPr>
      </p:pic>
      <p:sp>
        <p:nvSpPr>
          <p:cNvPr id="40" name="Text 35"/>
          <p:cNvSpPr txBox="1"/>
          <p:nvPr/>
        </p:nvSpPr>
        <p:spPr>
          <a:xfrm>
            <a:off x="5074920" y="3685032"/>
            <a:ext cx="6522415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운행일지 · 연차 신청 · 급여명세</a:t>
            </a:r>
            <a:endParaRPr lang="en-US" sz="1600" dirty="0"/>
          </a:p>
        </p:txBody>
      </p:sp>
      <p:sp>
        <p:nvSpPr>
          <p:cNvPr id="41" name="Text 36"/>
          <p:cNvSpPr txBox="1"/>
          <p:nvPr/>
        </p:nvSpPr>
        <p:spPr>
          <a:xfrm>
            <a:off x="5074920" y="4050791"/>
            <a:ext cx="652241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100"/>
              </a:spcAft>
              <a:buNone/>
            </a:pPr>
            <a:r>
              <a:rPr lang="en-US" sz="12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현금·연료·통행료 보고, 휴가·증명서 신청, 급여 조회</a:t>
            </a:r>
            <a:endParaRPr lang="en-US" sz="1250" dirty="0"/>
          </a:p>
        </p:txBody>
      </p:sp>
      <p:sp>
        <p:nvSpPr>
          <p:cNvPr id="42" name="Shape 37"/>
          <p:cNvSpPr/>
          <p:nvPr/>
        </p:nvSpPr>
        <p:spPr>
          <a:xfrm>
            <a:off x="4206240" y="4800600"/>
            <a:ext cx="640080" cy="640080"/>
          </a:xfrm>
          <a:prstGeom prst="ellipse">
            <a:avLst/>
          </a:prstGeom>
          <a:solidFill>
            <a:srgbClr val="0B1F3A"/>
          </a:solidFill>
          <a:ln w="12700">
            <a:solidFill>
              <a:srgbClr val="0B1F3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4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59859" y="4954219"/>
            <a:ext cx="332842" cy="332842"/>
          </a:xfrm>
          <a:prstGeom prst="rect">
            <a:avLst/>
          </a:prstGeom>
        </p:spPr>
      </p:pic>
      <p:sp>
        <p:nvSpPr>
          <p:cNvPr id="44" name="Text 38"/>
          <p:cNvSpPr txBox="1"/>
          <p:nvPr/>
        </p:nvSpPr>
        <p:spPr>
          <a:xfrm>
            <a:off x="5074920" y="4782312"/>
            <a:ext cx="6522415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공지 · 대체배차 요청</a:t>
            </a:r>
            <a:endParaRPr lang="en-US" sz="1600" dirty="0"/>
          </a:p>
        </p:txBody>
      </p:sp>
      <p:sp>
        <p:nvSpPr>
          <p:cNvPr id="45" name="Text 39"/>
          <p:cNvSpPr txBox="1"/>
          <p:nvPr/>
        </p:nvSpPr>
        <p:spPr>
          <a:xfrm>
            <a:off x="5074920" y="5148072"/>
            <a:ext cx="652241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100"/>
              </a:spcAft>
              <a:buNone/>
            </a:pPr>
            <a:r>
              <a:rPr lang="en-US" sz="12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대상자 선택 공지, AI 대체배차 수락/거절</a:t>
            </a:r>
            <a:endParaRPr lang="en-US" sz="1250" dirty="0"/>
          </a:p>
        </p:txBody>
      </p:sp>
      <p:sp>
        <p:nvSpPr>
          <p:cNvPr id="46" name="Shape 40"/>
          <p:cNvSpPr/>
          <p:nvPr/>
        </p:nvSpPr>
        <p:spPr>
          <a:xfrm>
            <a:off x="4206240" y="5806440"/>
            <a:ext cx="2523744" cy="292608"/>
          </a:xfrm>
          <a:prstGeom prst="roundRect">
            <a:avLst>
              <a:gd name="adj" fmla="val 50000"/>
            </a:avLst>
          </a:prstGeom>
          <a:solidFill>
            <a:srgbClr val="D6F3EC"/>
          </a:solidFill>
          <a:ln w="12700">
            <a:solidFill>
              <a:srgbClr val="D6F3EC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7" name="Text 41"/>
          <p:cNvSpPr txBox="1"/>
          <p:nvPr/>
        </p:nvSpPr>
        <p:spPr>
          <a:xfrm>
            <a:off x="4206240" y="5806440"/>
            <a:ext cx="252374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앱 - ERP 단일 API</a:t>
            </a:r>
            <a:endParaRPr lang="en-US" sz="1050" dirty="0"/>
          </a:p>
        </p:txBody>
      </p:sp>
      <p:sp>
        <p:nvSpPr>
          <p:cNvPr id="48" name="Shape 42"/>
          <p:cNvSpPr/>
          <p:nvPr/>
        </p:nvSpPr>
        <p:spPr>
          <a:xfrm>
            <a:off x="6839712" y="5806440"/>
            <a:ext cx="2071116" cy="292608"/>
          </a:xfrm>
          <a:prstGeom prst="roundRect">
            <a:avLst>
              <a:gd name="adj" fmla="val 50000"/>
            </a:avLst>
          </a:prstGeom>
          <a:solidFill>
            <a:srgbClr val="D6F3EC"/>
          </a:solidFill>
          <a:ln w="12700">
            <a:solidFill>
              <a:srgbClr val="D6F3EC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9" name="Text 43"/>
          <p:cNvSpPr txBox="1"/>
          <p:nvPr/>
        </p:nvSpPr>
        <p:spPr>
          <a:xfrm>
            <a:off x="6839712" y="5806440"/>
            <a:ext cx="207111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Firebase 푸시</a:t>
            </a:r>
            <a:endParaRPr lang="en-US" sz="1050" dirty="0"/>
          </a:p>
        </p:txBody>
      </p:sp>
      <p:sp>
        <p:nvSpPr>
          <p:cNvPr id="50" name="Shape 44"/>
          <p:cNvSpPr/>
          <p:nvPr/>
        </p:nvSpPr>
        <p:spPr>
          <a:xfrm>
            <a:off x="9020556" y="5806440"/>
            <a:ext cx="2674620" cy="292608"/>
          </a:xfrm>
          <a:prstGeom prst="roundRect">
            <a:avLst>
              <a:gd name="adj" fmla="val 50000"/>
            </a:avLst>
          </a:prstGeom>
          <a:solidFill>
            <a:srgbClr val="D6F3EC"/>
          </a:solidFill>
          <a:ln w="12700">
            <a:solidFill>
              <a:srgbClr val="D6F3EC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1" name="Text 45"/>
          <p:cNvSpPr txBox="1"/>
          <p:nvPr/>
        </p:nvSpPr>
        <p:spPr>
          <a:xfrm>
            <a:off x="9020556" y="5806440"/>
            <a:ext cx="26746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Shorebird 코드 푸시</a:t>
            </a:r>
            <a:endParaRPr lang="en-US" sz="10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0B1F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863840" y="822960"/>
            <a:ext cx="5120640" cy="5120640"/>
          </a:xfrm>
          <a:prstGeom prst="ellipse">
            <a:avLst/>
          </a:prstGeom>
          <a:solidFill>
            <a:srgbClr val="14315A"/>
          </a:solidFill>
          <a:ln w="12700">
            <a:solidFill>
              <a:srgbClr val="14315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" name="Shape 1"/>
          <p:cNvSpPr/>
          <p:nvPr/>
        </p:nvSpPr>
        <p:spPr>
          <a:xfrm>
            <a:off x="9418320" y="2377440"/>
            <a:ext cx="2011680" cy="2011680"/>
          </a:xfrm>
          <a:prstGeom prst="ellipse">
            <a:avLst/>
          </a:prstGeom>
          <a:solidFill>
            <a:srgbClr val="0FA98F"/>
          </a:solidFill>
          <a:ln w="12700">
            <a:solidFill>
              <a:srgbClr val="0FA98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" name="Text 2"/>
          <p:cNvSpPr txBox="1"/>
          <p:nvPr/>
        </p:nvSpPr>
        <p:spPr>
          <a:xfrm>
            <a:off x="548640" y="1554480"/>
            <a:ext cx="3657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7200" b="1" dirty="0">
                <a:solidFill>
                  <a:srgbClr val="8FE3D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03</a:t>
            </a:r>
            <a:endParaRPr lang="en-US" sz="7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834640"/>
            <a:ext cx="7772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FMS · DTG 실시간 관제</a:t>
            </a:r>
            <a:endParaRPr lang="en-US" sz="40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3886200"/>
            <a:ext cx="71323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600" dirty="0">
                <a:solidFill>
                  <a:srgbClr val="C9D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통신형 DTG 단말기를 무상으로 달아 드리고, 관제시스템도 무상입니다 —</a:t>
            </a:r>
            <a:endParaRPr lang="en-US" sz="160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600" dirty="0">
                <a:solidFill>
                  <a:srgbClr val="C9D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ERP와 같은 차량·기사 정보로 움직입니다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9814255" y="649224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7F93A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MobilHi  ·  23</a:t>
            </a:r>
            <a:endParaRPr lang="en-US" sz="8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0FA98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FMS 개요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9441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DTG 단말기 무상 설치 → LTE 전송 → 클라우드 → 관제 · ERP 자동 연동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9601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서울소프트 모빌하이 · 화면 속 인명·차량·금액은 데모용 데이터이며 일부 화면은 개인정보 보호를 위해 흐림 처리했습니다</a:t>
            </a:r>
            <a:endParaRPr lang="en-US" sz="800" dirty="0"/>
          </a:p>
        </p:txBody>
      </p:sp>
      <p:sp>
        <p:nvSpPr>
          <p:cNvPr id="5" name="Text 3"/>
          <p:cNvSpPr txBox="1"/>
          <p:nvPr/>
        </p:nvSpPr>
        <p:spPr>
          <a:xfrm>
            <a:off x="9814255" y="649224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MobilHi  ·  24</a:t>
            </a:r>
            <a:endParaRPr lang="en-US" sz="850" dirty="0"/>
          </a:p>
        </p:txBody>
      </p:sp>
      <p:sp>
        <p:nvSpPr>
          <p:cNvPr id="6" name="Shape 4"/>
          <p:cNvSpPr/>
          <p:nvPr/>
        </p:nvSpPr>
        <p:spPr>
          <a:xfrm>
            <a:off x="548640" y="1737360"/>
            <a:ext cx="2464994" cy="2743200"/>
          </a:xfrm>
          <a:prstGeom prst="roundRect">
            <a:avLst>
              <a:gd name="adj" fmla="val 3710"/>
            </a:avLst>
          </a:prstGeom>
          <a:solidFill>
            <a:srgbClr val="F4F7FB"/>
          </a:solidFill>
          <a:ln w="6350">
            <a:solidFill>
              <a:srgbClr val="F4F7FB"/>
            </a:solidFill>
            <a:prstDash val="solid"/>
          </a:ln>
          <a:effectLst>
            <a:outerShdw blurRad="101600" dist="25400" dir="5400000" algn="bl" rotWithShape="0">
              <a:srgbClr val="0B1F3A">
                <a:alpha val="12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7" name="Shape 5"/>
          <p:cNvSpPr/>
          <p:nvPr/>
        </p:nvSpPr>
        <p:spPr>
          <a:xfrm>
            <a:off x="777240" y="1920240"/>
            <a:ext cx="347472" cy="347472"/>
          </a:xfrm>
          <a:prstGeom prst="ellipse">
            <a:avLst/>
          </a:prstGeom>
          <a:solidFill>
            <a:srgbClr val="F08A24"/>
          </a:solidFill>
          <a:ln w="19050">
            <a:solidFill>
              <a:srgbClr val="FFFFFF"/>
            </a:solidFill>
            <a:prstDash val="solid"/>
          </a:ln>
          <a:effectLst>
            <a:outerShdw blurRad="50800" dist="127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8" name="Text 6"/>
          <p:cNvSpPr txBox="1"/>
          <p:nvPr/>
        </p:nvSpPr>
        <p:spPr>
          <a:xfrm>
            <a:off x="777240" y="192024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1870634" y="1920240"/>
            <a:ext cx="914400" cy="914400"/>
          </a:xfrm>
          <a:prstGeom prst="ellipse">
            <a:avLst/>
          </a:prstGeom>
          <a:solidFill>
            <a:srgbClr val="0B1F3A"/>
          </a:solidFill>
          <a:ln w="12700">
            <a:solidFill>
              <a:srgbClr val="0B1F3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0090" y="2139696"/>
            <a:ext cx="475488" cy="475488"/>
          </a:xfrm>
          <a:prstGeom prst="rect">
            <a:avLst/>
          </a:prstGeom>
        </p:spPr>
      </p:pic>
      <p:sp>
        <p:nvSpPr>
          <p:cNvPr id="11" name="Text 8"/>
          <p:cNvSpPr txBox="1"/>
          <p:nvPr/>
        </p:nvSpPr>
        <p:spPr>
          <a:xfrm>
            <a:off x="777240" y="3063240"/>
            <a:ext cx="200779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통신형 DTG 설치</a:t>
            </a:r>
            <a:endParaRPr lang="en-US" sz="1700" dirty="0"/>
          </a:p>
        </p:txBody>
      </p:sp>
      <p:sp>
        <p:nvSpPr>
          <p:cNvPr id="12" name="Text 9"/>
          <p:cNvSpPr txBox="1"/>
          <p:nvPr/>
        </p:nvSpPr>
        <p:spPr>
          <a:xfrm>
            <a:off x="777240" y="3520440"/>
            <a:ext cx="200779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500"/>
              </a:spcAft>
              <a:buNone/>
            </a:pPr>
            <a:r>
              <a:rPr lang="en-US" sz="12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단말기 무상</a:t>
            </a:r>
            <a:endParaRPr lang="en-US" sz="1250" dirty="0"/>
          </a:p>
          <a:p>
            <a:pPr marL="0" indent="0">
              <a:spcAft>
                <a:spcPts val="500"/>
              </a:spcAft>
              <a:buNone/>
            </a:pPr>
            <a:r>
              <a:rPr lang="en-US" sz="12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1초 단위 속도 · RPM · 위치</a:t>
            </a:r>
            <a:endParaRPr lang="en-US" sz="1250" dirty="0"/>
          </a:p>
        </p:txBody>
      </p:sp>
      <p:sp>
        <p:nvSpPr>
          <p:cNvPr id="13" name="Shape 10"/>
          <p:cNvSpPr/>
          <p:nvPr/>
        </p:nvSpPr>
        <p:spPr>
          <a:xfrm>
            <a:off x="3086786" y="2944368"/>
            <a:ext cx="265176" cy="329184"/>
          </a:xfrm>
          <a:prstGeom prst="rightArrow">
            <a:avLst/>
          </a:prstGeom>
          <a:solidFill>
            <a:srgbClr val="0FA98F"/>
          </a:solidFill>
          <a:ln w="12700">
            <a:solidFill>
              <a:srgbClr val="0FA98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4" name="Shape 11"/>
          <p:cNvSpPr/>
          <p:nvPr/>
        </p:nvSpPr>
        <p:spPr>
          <a:xfrm>
            <a:off x="3425114" y="1737360"/>
            <a:ext cx="2464994" cy="2743200"/>
          </a:xfrm>
          <a:prstGeom prst="roundRect">
            <a:avLst>
              <a:gd name="adj" fmla="val 3710"/>
            </a:avLst>
          </a:prstGeom>
          <a:solidFill>
            <a:srgbClr val="F4F7FB"/>
          </a:solidFill>
          <a:ln w="6350">
            <a:solidFill>
              <a:srgbClr val="F4F7FB"/>
            </a:solidFill>
            <a:prstDash val="solid"/>
          </a:ln>
          <a:effectLst>
            <a:outerShdw blurRad="101600" dist="25400" dir="5400000" algn="bl" rotWithShape="0">
              <a:srgbClr val="0B1F3A">
                <a:alpha val="12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15" name="Shape 12"/>
          <p:cNvSpPr/>
          <p:nvPr/>
        </p:nvSpPr>
        <p:spPr>
          <a:xfrm>
            <a:off x="3653714" y="1920240"/>
            <a:ext cx="347472" cy="347472"/>
          </a:xfrm>
          <a:prstGeom prst="ellipse">
            <a:avLst/>
          </a:prstGeom>
          <a:solidFill>
            <a:srgbClr val="F08A24"/>
          </a:solidFill>
          <a:ln w="19050">
            <a:solidFill>
              <a:srgbClr val="FFFFFF"/>
            </a:solidFill>
            <a:prstDash val="solid"/>
          </a:ln>
          <a:effectLst>
            <a:outerShdw blurRad="50800" dist="127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16" name="Text 13"/>
          <p:cNvSpPr txBox="1"/>
          <p:nvPr/>
        </p:nvSpPr>
        <p:spPr>
          <a:xfrm>
            <a:off x="3653714" y="192024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4747108" y="1920240"/>
            <a:ext cx="914400" cy="914400"/>
          </a:xfrm>
          <a:prstGeom prst="ellipse">
            <a:avLst/>
          </a:prstGeom>
          <a:solidFill>
            <a:srgbClr val="0B1F3A"/>
          </a:solidFill>
          <a:ln w="12700">
            <a:solidFill>
              <a:srgbClr val="0B1F3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1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6564" y="2139696"/>
            <a:ext cx="475488" cy="475488"/>
          </a:xfrm>
          <a:prstGeom prst="rect">
            <a:avLst/>
          </a:prstGeom>
        </p:spPr>
      </p:pic>
      <p:sp>
        <p:nvSpPr>
          <p:cNvPr id="19" name="Text 15"/>
          <p:cNvSpPr txBox="1"/>
          <p:nvPr/>
        </p:nvSpPr>
        <p:spPr>
          <a:xfrm>
            <a:off x="3653714" y="3063240"/>
            <a:ext cx="200779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LTE 실시간 전송</a:t>
            </a:r>
            <a:endParaRPr lang="en-US" sz="1700" dirty="0"/>
          </a:p>
        </p:txBody>
      </p:sp>
      <p:sp>
        <p:nvSpPr>
          <p:cNvPr id="20" name="Text 16"/>
          <p:cNvSpPr txBox="1"/>
          <p:nvPr/>
        </p:nvSpPr>
        <p:spPr>
          <a:xfrm>
            <a:off x="3653714" y="3520440"/>
            <a:ext cx="200779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500"/>
              </a:spcAft>
              <a:buNone/>
            </a:pPr>
            <a:r>
              <a:rPr lang="en-US" sz="130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실시간 위치 + 5분 파일</a:t>
            </a:r>
            <a:endParaRPr lang="en-US" sz="1300" dirty="0"/>
          </a:p>
          <a:p>
            <a:pPr marL="0" indent="0">
              <a:spcAft>
                <a:spcPts val="500"/>
              </a:spcAft>
              <a:buNone/>
            </a:pPr>
            <a:r>
              <a:rPr lang="en-US" sz="130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오프라인 재전송</a:t>
            </a:r>
            <a:endParaRPr lang="en-US" sz="1300" dirty="0"/>
          </a:p>
        </p:txBody>
      </p:sp>
      <p:sp>
        <p:nvSpPr>
          <p:cNvPr id="21" name="Shape 17"/>
          <p:cNvSpPr/>
          <p:nvPr/>
        </p:nvSpPr>
        <p:spPr>
          <a:xfrm>
            <a:off x="5963260" y="2944368"/>
            <a:ext cx="265176" cy="329184"/>
          </a:xfrm>
          <a:prstGeom prst="rightArrow">
            <a:avLst/>
          </a:prstGeom>
          <a:solidFill>
            <a:srgbClr val="0FA98F"/>
          </a:solidFill>
          <a:ln w="12700">
            <a:solidFill>
              <a:srgbClr val="0FA98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2" name="Shape 18"/>
          <p:cNvSpPr/>
          <p:nvPr/>
        </p:nvSpPr>
        <p:spPr>
          <a:xfrm>
            <a:off x="6301588" y="1737360"/>
            <a:ext cx="2464994" cy="2743200"/>
          </a:xfrm>
          <a:prstGeom prst="roundRect">
            <a:avLst>
              <a:gd name="adj" fmla="val 3710"/>
            </a:avLst>
          </a:prstGeom>
          <a:solidFill>
            <a:srgbClr val="F4F7FB"/>
          </a:solidFill>
          <a:ln w="6350">
            <a:solidFill>
              <a:srgbClr val="F4F7FB"/>
            </a:solidFill>
            <a:prstDash val="solid"/>
          </a:ln>
          <a:effectLst>
            <a:outerShdw blurRad="101600" dist="25400" dir="5400000" algn="bl" rotWithShape="0">
              <a:srgbClr val="0B1F3A">
                <a:alpha val="12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23" name="Shape 19"/>
          <p:cNvSpPr/>
          <p:nvPr/>
        </p:nvSpPr>
        <p:spPr>
          <a:xfrm>
            <a:off x="6530188" y="1920240"/>
            <a:ext cx="347472" cy="347472"/>
          </a:xfrm>
          <a:prstGeom prst="ellipse">
            <a:avLst/>
          </a:prstGeom>
          <a:solidFill>
            <a:srgbClr val="F08A24"/>
          </a:solidFill>
          <a:ln w="19050">
            <a:solidFill>
              <a:srgbClr val="FFFFFF"/>
            </a:solidFill>
            <a:prstDash val="solid"/>
          </a:ln>
          <a:effectLst>
            <a:outerShdw blurRad="50800" dist="127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24" name="Text 20"/>
          <p:cNvSpPr txBox="1"/>
          <p:nvPr/>
        </p:nvSpPr>
        <p:spPr>
          <a:xfrm>
            <a:off x="6530188" y="192024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200" dirty="0"/>
          </a:p>
        </p:txBody>
      </p:sp>
      <p:sp>
        <p:nvSpPr>
          <p:cNvPr id="25" name="Shape 21"/>
          <p:cNvSpPr/>
          <p:nvPr/>
        </p:nvSpPr>
        <p:spPr>
          <a:xfrm>
            <a:off x="7623581" y="1920240"/>
            <a:ext cx="914400" cy="914400"/>
          </a:xfrm>
          <a:prstGeom prst="ellipse">
            <a:avLst/>
          </a:prstGeom>
          <a:solidFill>
            <a:srgbClr val="0B1F3A"/>
          </a:solidFill>
          <a:ln w="12700">
            <a:solidFill>
              <a:srgbClr val="0B1F3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2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43037" y="2139696"/>
            <a:ext cx="475488" cy="475488"/>
          </a:xfrm>
          <a:prstGeom prst="rect">
            <a:avLst/>
          </a:prstGeom>
        </p:spPr>
      </p:pic>
      <p:sp>
        <p:nvSpPr>
          <p:cNvPr id="27" name="Text 22"/>
          <p:cNvSpPr txBox="1"/>
          <p:nvPr/>
        </p:nvSpPr>
        <p:spPr>
          <a:xfrm>
            <a:off x="6530188" y="3063240"/>
            <a:ext cx="200779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클라우드 적재 · 판정</a:t>
            </a:r>
            <a:endParaRPr lang="en-US" sz="1600" dirty="0"/>
          </a:p>
        </p:txBody>
      </p:sp>
      <p:sp>
        <p:nvSpPr>
          <p:cNvPr id="28" name="Text 23"/>
          <p:cNvSpPr txBox="1"/>
          <p:nvPr/>
        </p:nvSpPr>
        <p:spPr>
          <a:xfrm>
            <a:off x="6530188" y="3520440"/>
            <a:ext cx="200779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500"/>
              </a:spcAft>
              <a:buNone/>
            </a:pPr>
            <a:r>
              <a:rPr lang="en-US" sz="130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운행회차 · 위험운전</a:t>
            </a:r>
            <a:endParaRPr lang="en-US" sz="1300" dirty="0"/>
          </a:p>
          <a:p>
            <a:pPr marL="0" indent="0">
              <a:spcAft>
                <a:spcPts val="500"/>
              </a:spcAft>
              <a:buNone/>
            </a:pPr>
            <a:r>
              <a:rPr lang="en-US" sz="130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10초 항적</a:t>
            </a:r>
            <a:endParaRPr lang="en-US" sz="1300" dirty="0"/>
          </a:p>
        </p:txBody>
      </p:sp>
      <p:sp>
        <p:nvSpPr>
          <p:cNvPr id="29" name="Shape 24"/>
          <p:cNvSpPr/>
          <p:nvPr/>
        </p:nvSpPr>
        <p:spPr>
          <a:xfrm>
            <a:off x="8839733" y="2944368"/>
            <a:ext cx="265176" cy="329184"/>
          </a:xfrm>
          <a:prstGeom prst="rightArrow">
            <a:avLst/>
          </a:prstGeom>
          <a:solidFill>
            <a:srgbClr val="0FA98F"/>
          </a:solidFill>
          <a:ln w="12700">
            <a:solidFill>
              <a:srgbClr val="0FA98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0" name="Shape 25"/>
          <p:cNvSpPr/>
          <p:nvPr/>
        </p:nvSpPr>
        <p:spPr>
          <a:xfrm>
            <a:off x="9178061" y="1737360"/>
            <a:ext cx="2464994" cy="2743200"/>
          </a:xfrm>
          <a:prstGeom prst="roundRect">
            <a:avLst>
              <a:gd name="adj" fmla="val 3710"/>
            </a:avLst>
          </a:prstGeom>
          <a:solidFill>
            <a:srgbClr val="F4F7FB"/>
          </a:solidFill>
          <a:ln w="6350">
            <a:solidFill>
              <a:srgbClr val="F4F7FB"/>
            </a:solidFill>
            <a:prstDash val="solid"/>
          </a:ln>
          <a:effectLst>
            <a:outerShdw blurRad="101600" dist="25400" dir="5400000" algn="bl" rotWithShape="0">
              <a:srgbClr val="0B1F3A">
                <a:alpha val="12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31" name="Shape 26"/>
          <p:cNvSpPr/>
          <p:nvPr/>
        </p:nvSpPr>
        <p:spPr>
          <a:xfrm>
            <a:off x="9406661" y="1920240"/>
            <a:ext cx="347472" cy="347472"/>
          </a:xfrm>
          <a:prstGeom prst="ellipse">
            <a:avLst/>
          </a:prstGeom>
          <a:solidFill>
            <a:srgbClr val="F08A24"/>
          </a:solidFill>
          <a:ln w="19050">
            <a:solidFill>
              <a:srgbClr val="FFFFFF"/>
            </a:solidFill>
            <a:prstDash val="solid"/>
          </a:ln>
          <a:effectLst>
            <a:outerShdw blurRad="50800" dist="127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32" name="Text 27"/>
          <p:cNvSpPr txBox="1"/>
          <p:nvPr/>
        </p:nvSpPr>
        <p:spPr>
          <a:xfrm>
            <a:off x="9406661" y="192024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</a:t>
            </a:r>
            <a:endParaRPr lang="en-US" sz="1200" dirty="0"/>
          </a:p>
        </p:txBody>
      </p:sp>
      <p:sp>
        <p:nvSpPr>
          <p:cNvPr id="33" name="Shape 28"/>
          <p:cNvSpPr/>
          <p:nvPr/>
        </p:nvSpPr>
        <p:spPr>
          <a:xfrm>
            <a:off x="10500055" y="1920240"/>
            <a:ext cx="914400" cy="914400"/>
          </a:xfrm>
          <a:prstGeom prst="ellipse">
            <a:avLst/>
          </a:prstGeom>
          <a:solidFill>
            <a:srgbClr val="0B1F3A"/>
          </a:solidFill>
          <a:ln w="12700">
            <a:solidFill>
              <a:srgbClr val="0B1F3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34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19511" y="2139696"/>
            <a:ext cx="475488" cy="475488"/>
          </a:xfrm>
          <a:prstGeom prst="rect">
            <a:avLst/>
          </a:prstGeom>
        </p:spPr>
      </p:pic>
      <p:sp>
        <p:nvSpPr>
          <p:cNvPr id="35" name="Text 29"/>
          <p:cNvSpPr txBox="1"/>
          <p:nvPr/>
        </p:nvSpPr>
        <p:spPr>
          <a:xfrm>
            <a:off x="9406661" y="3063240"/>
            <a:ext cx="200779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관제 · ERP 연동</a:t>
            </a:r>
            <a:endParaRPr lang="en-US" sz="1700" dirty="0"/>
          </a:p>
        </p:txBody>
      </p:sp>
      <p:sp>
        <p:nvSpPr>
          <p:cNvPr id="36" name="Text 30"/>
          <p:cNvSpPr txBox="1"/>
          <p:nvPr/>
        </p:nvSpPr>
        <p:spPr>
          <a:xfrm>
            <a:off x="9406661" y="3520440"/>
            <a:ext cx="200779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500"/>
              </a:spcAft>
              <a:buNone/>
            </a:pPr>
            <a:r>
              <a:rPr lang="en-US" sz="130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실시간 지도 · 배차 대사</a:t>
            </a:r>
            <a:endParaRPr lang="en-US" sz="1300" dirty="0"/>
          </a:p>
          <a:p>
            <a:pPr marL="0" indent="0">
              <a:spcAft>
                <a:spcPts val="500"/>
              </a:spcAft>
              <a:buNone/>
            </a:pPr>
            <a:r>
              <a:rPr lang="en-US" sz="130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운행기록표 · 평가</a:t>
            </a:r>
            <a:endParaRPr lang="en-US" sz="1300" dirty="0"/>
          </a:p>
        </p:txBody>
      </p:sp>
      <p:sp>
        <p:nvSpPr>
          <p:cNvPr id="37" name="Shape 31"/>
          <p:cNvSpPr/>
          <p:nvPr/>
        </p:nvSpPr>
        <p:spPr>
          <a:xfrm>
            <a:off x="548640" y="4846320"/>
            <a:ext cx="11094415" cy="822960"/>
          </a:xfrm>
          <a:prstGeom prst="roundRect">
            <a:avLst>
              <a:gd name="adj" fmla="val 11111"/>
            </a:avLst>
          </a:prstGeom>
          <a:solidFill>
            <a:srgbClr val="0B1F3A"/>
          </a:solidFill>
          <a:ln w="6350">
            <a:solidFill>
              <a:srgbClr val="0B1F3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8" name="Text 32"/>
          <p:cNvSpPr txBox="1"/>
          <p:nvPr/>
        </p:nvSpPr>
        <p:spPr>
          <a:xfrm>
            <a:off x="822960" y="4846320"/>
            <a:ext cx="1280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8FE3D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왜 다른가</a:t>
            </a:r>
            <a:endParaRPr lang="en-US" sz="1200" dirty="0"/>
          </a:p>
        </p:txBody>
      </p:sp>
      <p:sp>
        <p:nvSpPr>
          <p:cNvPr id="39" name="Text 33"/>
          <p:cNvSpPr txBox="1"/>
          <p:nvPr/>
        </p:nvSpPr>
        <p:spPr>
          <a:xfrm>
            <a:off x="2103120" y="4846320"/>
            <a:ext cx="298185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관제시스템 무상</a:t>
            </a:r>
            <a:endParaRPr lang="en-US" sz="1350" dirty="0"/>
          </a:p>
        </p:txBody>
      </p:sp>
      <p:sp>
        <p:nvSpPr>
          <p:cNvPr id="40" name="Text 34"/>
          <p:cNvSpPr txBox="1"/>
          <p:nvPr/>
        </p:nvSpPr>
        <p:spPr>
          <a:xfrm>
            <a:off x="5222138" y="4846320"/>
            <a:ext cx="298185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월 13,000원 / 대</a:t>
            </a:r>
            <a:endParaRPr lang="en-US" sz="1350" dirty="0"/>
          </a:p>
        </p:txBody>
      </p:sp>
      <p:sp>
        <p:nvSpPr>
          <p:cNvPr id="41" name="Text 35"/>
          <p:cNvSpPr txBox="1"/>
          <p:nvPr/>
        </p:nvSpPr>
        <p:spPr>
          <a:xfrm>
            <a:off x="8341157" y="4846320"/>
            <a:ext cx="298185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국토부 + 자체 기준 판정</a:t>
            </a:r>
            <a:endParaRPr lang="en-US" sz="13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0FA98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FMS · 실시간 차량 관제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9441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전체 · 운행중 · 이상 차량을 지도 한 장에서 봅니다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9601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서울소프트 모빌하이 · 화면 속 인명·차량·금액은 데모용 데이터이며 일부 화면은 개인정보 보호를 위해 흐림 처리했습니다</a:t>
            </a:r>
            <a:endParaRPr lang="en-US" sz="800" dirty="0"/>
          </a:p>
        </p:txBody>
      </p:sp>
      <p:sp>
        <p:nvSpPr>
          <p:cNvPr id="5" name="Text 3"/>
          <p:cNvSpPr txBox="1"/>
          <p:nvPr/>
        </p:nvSpPr>
        <p:spPr>
          <a:xfrm>
            <a:off x="9814255" y="649224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MobilHi  ·  25</a:t>
            </a:r>
            <a:endParaRPr lang="en-US" sz="850" dirty="0"/>
          </a:p>
        </p:txBody>
      </p:sp>
      <p:sp>
        <p:nvSpPr>
          <p:cNvPr id="6" name="Shape 4"/>
          <p:cNvSpPr/>
          <p:nvPr/>
        </p:nvSpPr>
        <p:spPr>
          <a:xfrm>
            <a:off x="548640" y="1271016"/>
            <a:ext cx="6949440" cy="4624578"/>
          </a:xfrm>
          <a:prstGeom prst="roundRect">
            <a:avLst>
              <a:gd name="adj" fmla="val 1977"/>
            </a:avLst>
          </a:prstGeom>
          <a:solidFill>
            <a:srgbClr val="2A3644"/>
          </a:solidFill>
          <a:ln w="12700">
            <a:solidFill>
              <a:srgbClr val="2A3644"/>
            </a:solidFill>
            <a:prstDash val="solid"/>
          </a:ln>
          <a:effectLst>
            <a:outerShdw blurRad="152400" dist="50800" dir="54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7" name="Shape 5"/>
          <p:cNvSpPr/>
          <p:nvPr/>
        </p:nvSpPr>
        <p:spPr>
          <a:xfrm>
            <a:off x="676656" y="1362456"/>
            <a:ext cx="100584" cy="100584"/>
          </a:xfrm>
          <a:prstGeom prst="ellipse">
            <a:avLst/>
          </a:prstGeom>
          <a:solidFill>
            <a:srgbClr val="E5484D"/>
          </a:solidFill>
          <a:ln w="12700">
            <a:solidFill>
              <a:srgbClr val="E5484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Shape 6"/>
          <p:cNvSpPr/>
          <p:nvPr/>
        </p:nvSpPr>
        <p:spPr>
          <a:xfrm>
            <a:off x="841248" y="1362456"/>
            <a:ext cx="100584" cy="100584"/>
          </a:xfrm>
          <a:prstGeom prst="ellipse">
            <a:avLst/>
          </a:prstGeom>
          <a:solidFill>
            <a:srgbClr val="F2B01E"/>
          </a:solidFill>
          <a:ln w="12700">
            <a:solidFill>
              <a:srgbClr val="F2B01E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" name="Shape 7"/>
          <p:cNvSpPr/>
          <p:nvPr/>
        </p:nvSpPr>
        <p:spPr>
          <a:xfrm>
            <a:off x="1005840" y="1362456"/>
            <a:ext cx="100584" cy="100584"/>
          </a:xfrm>
          <a:prstGeom prst="ellipse">
            <a:avLst/>
          </a:prstGeom>
          <a:solidFill>
            <a:srgbClr val="3DBE5B"/>
          </a:solidFill>
          <a:ln w="12700">
            <a:solidFill>
              <a:srgbClr val="3DBE5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" name="Shape 8"/>
          <p:cNvSpPr/>
          <p:nvPr/>
        </p:nvSpPr>
        <p:spPr>
          <a:xfrm>
            <a:off x="1280160" y="1335024"/>
            <a:ext cx="6035040" cy="164592"/>
          </a:xfrm>
          <a:prstGeom prst="roundRect">
            <a:avLst>
              <a:gd name="adj" fmla="val 50000"/>
            </a:avLst>
          </a:prstGeom>
          <a:solidFill>
            <a:srgbClr val="3B4756"/>
          </a:solidFill>
          <a:ln w="12700">
            <a:solidFill>
              <a:srgbClr val="3B475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1" name="Text 9"/>
          <p:cNvSpPr txBox="1"/>
          <p:nvPr/>
        </p:nvSpPr>
        <p:spPr>
          <a:xfrm>
            <a:off x="1371600" y="1335024"/>
            <a:ext cx="5852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C4CD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모빌하이 FMS › 운행관리 › 실시간 차량 관제</a:t>
            </a:r>
            <a:endParaRPr lang="en-US" sz="750" dirty="0"/>
          </a:p>
        </p:txBody>
      </p:sp>
      <p:sp>
        <p:nvSpPr>
          <p:cNvPr id="13" name="Shape 10"/>
          <p:cNvSpPr/>
          <p:nvPr/>
        </p:nvSpPr>
        <p:spPr>
          <a:xfrm>
            <a:off x="7863840" y="1737360"/>
            <a:ext cx="310896" cy="310896"/>
          </a:xfrm>
          <a:prstGeom prst="ellipse">
            <a:avLst/>
          </a:prstGeom>
          <a:solidFill>
            <a:srgbClr val="F08A24"/>
          </a:solidFill>
          <a:ln w="19050">
            <a:solidFill>
              <a:srgbClr val="FFFFFF"/>
            </a:solidFill>
            <a:prstDash val="solid"/>
          </a:ln>
          <a:effectLst>
            <a:outerShdw blurRad="50800" dist="127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14" name="Text 11"/>
          <p:cNvSpPr txBox="1"/>
          <p:nvPr/>
        </p:nvSpPr>
        <p:spPr>
          <a:xfrm>
            <a:off x="7863840" y="173736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100" dirty="0"/>
          </a:p>
        </p:txBody>
      </p:sp>
      <p:sp>
        <p:nvSpPr>
          <p:cNvPr id="15" name="Text 12"/>
          <p:cNvSpPr txBox="1"/>
          <p:nvPr/>
        </p:nvSpPr>
        <p:spPr>
          <a:xfrm>
            <a:off x="8275320" y="1719072"/>
            <a:ext cx="33677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전체 · 운행중 · 이상 차량 집계</a:t>
            </a:r>
            <a:endParaRPr lang="en-US" sz="1400" dirty="0"/>
          </a:p>
        </p:txBody>
      </p:sp>
      <p:sp>
        <p:nvSpPr>
          <p:cNvPr id="16" name="Text 13"/>
          <p:cNvSpPr txBox="1"/>
          <p:nvPr/>
        </p:nvSpPr>
        <p:spPr>
          <a:xfrm>
            <a:off x="8275320" y="2048256"/>
            <a:ext cx="3367735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상단 카드에 전체 · 운행중 · 출차대기 · 이상</a:t>
            </a:r>
            <a:endParaRPr lang="en-US" sz="115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차량이 실시간 집계됩니다.</a:t>
            </a:r>
            <a:endParaRPr lang="en-US" sz="1150" dirty="0"/>
          </a:p>
        </p:txBody>
      </p:sp>
      <p:sp>
        <p:nvSpPr>
          <p:cNvPr id="17" name="Shape 14"/>
          <p:cNvSpPr/>
          <p:nvPr/>
        </p:nvSpPr>
        <p:spPr>
          <a:xfrm>
            <a:off x="7863840" y="2816352"/>
            <a:ext cx="310896" cy="310896"/>
          </a:xfrm>
          <a:prstGeom prst="ellipse">
            <a:avLst/>
          </a:prstGeom>
          <a:solidFill>
            <a:srgbClr val="F08A24"/>
          </a:solidFill>
          <a:ln w="19050">
            <a:solidFill>
              <a:srgbClr val="FFFFFF"/>
            </a:solidFill>
            <a:prstDash val="solid"/>
          </a:ln>
          <a:effectLst>
            <a:outerShdw blurRad="50800" dist="127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18" name="Text 15"/>
          <p:cNvSpPr txBox="1"/>
          <p:nvPr/>
        </p:nvSpPr>
        <p:spPr>
          <a:xfrm>
            <a:off x="7863840" y="281635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100" dirty="0"/>
          </a:p>
        </p:txBody>
      </p:sp>
      <p:sp>
        <p:nvSpPr>
          <p:cNvPr id="19" name="Text 16"/>
          <p:cNvSpPr txBox="1"/>
          <p:nvPr/>
        </p:nvSpPr>
        <p:spPr>
          <a:xfrm>
            <a:off x="8275320" y="2798064"/>
            <a:ext cx="33677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배차간격 경보 · 기사 앱 푸시</a:t>
            </a:r>
            <a:endParaRPr lang="en-US" sz="1400" dirty="0"/>
          </a:p>
        </p:txBody>
      </p:sp>
      <p:sp>
        <p:nvSpPr>
          <p:cNvPr id="20" name="Text 17"/>
          <p:cNvSpPr txBox="1"/>
          <p:nvPr/>
        </p:nvSpPr>
        <p:spPr>
          <a:xfrm>
            <a:off x="8275320" y="3127248"/>
            <a:ext cx="3367735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같은 노선 앞차와의 간격을</a:t>
            </a:r>
            <a:endParaRPr lang="en-US" sz="115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GREEN·YELLOW·RED로 판정해 경보 Top 5를</a:t>
            </a:r>
            <a:endParaRPr lang="en-US" sz="115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기사에게 푸시합니다.</a:t>
            </a:r>
            <a:endParaRPr lang="en-US" sz="1150" dirty="0"/>
          </a:p>
        </p:txBody>
      </p:sp>
      <p:sp>
        <p:nvSpPr>
          <p:cNvPr id="21" name="Shape 18"/>
          <p:cNvSpPr/>
          <p:nvPr/>
        </p:nvSpPr>
        <p:spPr>
          <a:xfrm>
            <a:off x="7863840" y="4087368"/>
            <a:ext cx="310896" cy="310896"/>
          </a:xfrm>
          <a:prstGeom prst="ellipse">
            <a:avLst/>
          </a:prstGeom>
          <a:solidFill>
            <a:srgbClr val="F08A24"/>
          </a:solidFill>
          <a:ln w="19050">
            <a:solidFill>
              <a:srgbClr val="FFFFFF"/>
            </a:solidFill>
            <a:prstDash val="solid"/>
          </a:ln>
          <a:effectLst>
            <a:outerShdw blurRad="50800" dist="127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22" name="Text 19"/>
          <p:cNvSpPr txBox="1"/>
          <p:nvPr/>
        </p:nvSpPr>
        <p:spPr>
          <a:xfrm>
            <a:off x="7863840" y="4087368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100" dirty="0"/>
          </a:p>
        </p:txBody>
      </p:sp>
      <p:sp>
        <p:nvSpPr>
          <p:cNvPr id="23" name="Text 20"/>
          <p:cNvSpPr txBox="1"/>
          <p:nvPr/>
        </p:nvSpPr>
        <p:spPr>
          <a:xfrm>
            <a:off x="8275320" y="4069080"/>
            <a:ext cx="33677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노선 궤적 · 정류장 · 차고지</a:t>
            </a:r>
            <a:endParaRPr lang="en-US" sz="1400" dirty="0"/>
          </a:p>
        </p:txBody>
      </p:sp>
      <p:sp>
        <p:nvSpPr>
          <p:cNvPr id="24" name="Text 21"/>
          <p:cNvSpPr txBox="1"/>
          <p:nvPr/>
        </p:nvSpPr>
        <p:spPr>
          <a:xfrm>
            <a:off x="8275320" y="4398264"/>
            <a:ext cx="3367735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실제 주행 경로가 지도에 그려지고 차고지 출고 ·</a:t>
            </a:r>
            <a:endParaRPr lang="en-US" sz="115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입고가 자동 기록됩니다.</a:t>
            </a:r>
            <a:endParaRPr lang="en-US" sz="1150" dirty="0"/>
          </a:p>
        </p:txBody>
      </p:sp>
      <p:sp>
        <p:nvSpPr>
          <p:cNvPr id="25" name="Text 22"/>
          <p:cNvSpPr txBox="1"/>
          <p:nvPr/>
        </p:nvSpPr>
        <p:spPr>
          <a:xfrm>
            <a:off x="548640" y="6124194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FA98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최적화 포인트</a:t>
            </a:r>
            <a:endParaRPr lang="en-US" sz="1050" dirty="0"/>
          </a:p>
        </p:txBody>
      </p:sp>
      <p:sp>
        <p:nvSpPr>
          <p:cNvPr id="26" name="Shape 23"/>
          <p:cNvSpPr/>
          <p:nvPr/>
        </p:nvSpPr>
        <p:spPr>
          <a:xfrm>
            <a:off x="1691640" y="6115050"/>
            <a:ext cx="1316736" cy="292608"/>
          </a:xfrm>
          <a:prstGeom prst="roundRect">
            <a:avLst>
              <a:gd name="adj" fmla="val 50000"/>
            </a:avLst>
          </a:prstGeom>
          <a:solidFill>
            <a:srgbClr val="D6F3EC"/>
          </a:solidFill>
          <a:ln w="12700">
            <a:solidFill>
              <a:srgbClr val="D6F3EC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7" name="Text 24"/>
          <p:cNvSpPr txBox="1"/>
          <p:nvPr/>
        </p:nvSpPr>
        <p:spPr>
          <a:xfrm>
            <a:off x="1691640" y="6115050"/>
            <a:ext cx="131673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15초 폴링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>
            <a:off x="3118104" y="6115050"/>
            <a:ext cx="2372868" cy="292608"/>
          </a:xfrm>
          <a:prstGeom prst="roundRect">
            <a:avLst>
              <a:gd name="adj" fmla="val 50000"/>
            </a:avLst>
          </a:prstGeom>
          <a:solidFill>
            <a:srgbClr val="D6F3EC"/>
          </a:solidFill>
          <a:ln w="12700">
            <a:solidFill>
              <a:srgbClr val="D6F3EC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9" name="Text 26"/>
          <p:cNvSpPr txBox="1"/>
          <p:nvPr/>
        </p:nvSpPr>
        <p:spPr>
          <a:xfrm>
            <a:off x="3118104" y="6115050"/>
            <a:ext cx="23728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GPS 궤적 · 최종수신</a:t>
            </a:r>
            <a:endParaRPr lang="en-US" sz="1050" dirty="0"/>
          </a:p>
        </p:txBody>
      </p:sp>
      <p:sp>
        <p:nvSpPr>
          <p:cNvPr id="30" name="Shape 27"/>
          <p:cNvSpPr/>
          <p:nvPr/>
        </p:nvSpPr>
        <p:spPr>
          <a:xfrm>
            <a:off x="5600700" y="6115050"/>
            <a:ext cx="2523744" cy="292608"/>
          </a:xfrm>
          <a:prstGeom prst="roundRect">
            <a:avLst>
              <a:gd name="adj" fmla="val 50000"/>
            </a:avLst>
          </a:prstGeom>
          <a:solidFill>
            <a:srgbClr val="D6F3EC"/>
          </a:solidFill>
          <a:ln w="12700">
            <a:solidFill>
              <a:srgbClr val="D6F3EC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1" name="Text 28"/>
          <p:cNvSpPr txBox="1"/>
          <p:nvPr/>
        </p:nvSpPr>
        <p:spPr>
          <a:xfrm>
            <a:off x="5600700" y="6115050"/>
            <a:ext cx="252374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차고지 출고 · 입고 자동</a:t>
            </a:r>
            <a:endParaRPr lang="en-US" sz="1050" dirty="0"/>
          </a:p>
        </p:txBody>
      </p:sp>
      <p:pic>
        <p:nvPicPr>
          <p:cNvPr id="32" name="Picture 31" descr="demo_fms_liv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" y="1563624"/>
            <a:ext cx="6858000" cy="428625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0FA98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FMS · 배차간격 관리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9441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정류장 도착 오차와 배차간격을 실시간으로 잡고, 기사에게 </a:t>
            </a:r>
            <a:r>
              <a:rPr lang="en-US" sz="2600" b="1" dirty="0" err="1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바로</a:t>
            </a:r>
            <a:r>
              <a:rPr lang="en-US" sz="26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r>
              <a:rPr lang="en-US" sz="2600" b="1" dirty="0" err="1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푸시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9601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서울소프트 모빌하이 · 화면 속 인명·차량·금액은 데모용 데이터이며 일부 화면은 개인정보 보호를 위해 흐림 처리했습니다</a:t>
            </a:r>
            <a:endParaRPr lang="en-US" sz="800" dirty="0"/>
          </a:p>
        </p:txBody>
      </p:sp>
      <p:sp>
        <p:nvSpPr>
          <p:cNvPr id="5" name="Text 3"/>
          <p:cNvSpPr txBox="1"/>
          <p:nvPr/>
        </p:nvSpPr>
        <p:spPr>
          <a:xfrm>
            <a:off x="9814255" y="649224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MobilHi  ·  26</a:t>
            </a:r>
            <a:endParaRPr lang="en-US" sz="850" dirty="0"/>
          </a:p>
        </p:txBody>
      </p:sp>
      <p:sp>
        <p:nvSpPr>
          <p:cNvPr id="6" name="Shape 4"/>
          <p:cNvSpPr/>
          <p:nvPr/>
        </p:nvSpPr>
        <p:spPr>
          <a:xfrm>
            <a:off x="548640" y="1737360"/>
            <a:ext cx="2464994" cy="2743200"/>
          </a:xfrm>
          <a:prstGeom prst="roundRect">
            <a:avLst>
              <a:gd name="adj" fmla="val 3710"/>
            </a:avLst>
          </a:prstGeom>
          <a:solidFill>
            <a:srgbClr val="F4F7FB"/>
          </a:solidFill>
          <a:ln w="6350">
            <a:solidFill>
              <a:srgbClr val="F4F7FB"/>
            </a:solidFill>
            <a:prstDash val="solid"/>
          </a:ln>
          <a:effectLst>
            <a:outerShdw blurRad="101600" dist="25400" dir="5400000" algn="bl" rotWithShape="0">
              <a:srgbClr val="0B1F3A">
                <a:alpha val="12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7" name="Shape 5"/>
          <p:cNvSpPr/>
          <p:nvPr/>
        </p:nvSpPr>
        <p:spPr>
          <a:xfrm>
            <a:off x="777240" y="1920240"/>
            <a:ext cx="347472" cy="347472"/>
          </a:xfrm>
          <a:prstGeom prst="ellipse">
            <a:avLst/>
          </a:prstGeom>
          <a:solidFill>
            <a:srgbClr val="F08A24"/>
          </a:solidFill>
          <a:ln w="19050">
            <a:solidFill>
              <a:srgbClr val="FFFFFF"/>
            </a:solidFill>
            <a:prstDash val="solid"/>
          </a:ln>
          <a:effectLst>
            <a:outerShdw blurRad="50800" dist="127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8" name="Text 6"/>
          <p:cNvSpPr txBox="1"/>
          <p:nvPr/>
        </p:nvSpPr>
        <p:spPr>
          <a:xfrm>
            <a:off x="777240" y="192024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1870634" y="1920240"/>
            <a:ext cx="914400" cy="914400"/>
          </a:xfrm>
          <a:prstGeom prst="ellipse">
            <a:avLst/>
          </a:prstGeom>
          <a:solidFill>
            <a:srgbClr val="0B1F3A"/>
          </a:solidFill>
          <a:ln w="12700">
            <a:solidFill>
              <a:srgbClr val="0B1F3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0090" y="2139696"/>
            <a:ext cx="475488" cy="475488"/>
          </a:xfrm>
          <a:prstGeom prst="rect">
            <a:avLst/>
          </a:prstGeom>
        </p:spPr>
      </p:pic>
      <p:sp>
        <p:nvSpPr>
          <p:cNvPr id="11" name="Text 8"/>
          <p:cNvSpPr txBox="1"/>
          <p:nvPr/>
        </p:nvSpPr>
        <p:spPr>
          <a:xfrm>
            <a:off x="777240" y="3063240"/>
            <a:ext cx="200779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정류장 도착 오차</a:t>
            </a:r>
            <a:endParaRPr lang="en-US" sz="1700" dirty="0"/>
          </a:p>
        </p:txBody>
      </p:sp>
      <p:sp>
        <p:nvSpPr>
          <p:cNvPr id="12" name="Text 9"/>
          <p:cNvSpPr txBox="1"/>
          <p:nvPr/>
        </p:nvSpPr>
        <p:spPr>
          <a:xfrm>
            <a:off x="777240" y="3520440"/>
            <a:ext cx="200779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500"/>
              </a:spcAft>
              <a:buNone/>
            </a:pPr>
            <a:r>
              <a:rPr lang="en-US" sz="130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노선 · 차량 · 정류장별</a:t>
            </a:r>
            <a:endParaRPr lang="en-US" sz="1300" dirty="0"/>
          </a:p>
          <a:p>
            <a:pPr marL="0" indent="0">
              <a:spcAft>
                <a:spcPts val="500"/>
              </a:spcAft>
              <a:buNone/>
            </a:pPr>
            <a:r>
              <a:rPr lang="en-US" sz="130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기준 대비 오차(분)</a:t>
            </a:r>
            <a:endParaRPr lang="en-US" sz="1300" dirty="0"/>
          </a:p>
        </p:txBody>
      </p:sp>
      <p:sp>
        <p:nvSpPr>
          <p:cNvPr id="13" name="Shape 10"/>
          <p:cNvSpPr/>
          <p:nvPr/>
        </p:nvSpPr>
        <p:spPr>
          <a:xfrm>
            <a:off x="3086786" y="2944368"/>
            <a:ext cx="265176" cy="329184"/>
          </a:xfrm>
          <a:prstGeom prst="rightArrow">
            <a:avLst/>
          </a:prstGeom>
          <a:solidFill>
            <a:srgbClr val="0FA98F"/>
          </a:solidFill>
          <a:ln w="12700">
            <a:solidFill>
              <a:srgbClr val="0FA98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4" name="Shape 11"/>
          <p:cNvSpPr/>
          <p:nvPr/>
        </p:nvSpPr>
        <p:spPr>
          <a:xfrm>
            <a:off x="3425114" y="1737360"/>
            <a:ext cx="2464994" cy="2743200"/>
          </a:xfrm>
          <a:prstGeom prst="roundRect">
            <a:avLst>
              <a:gd name="adj" fmla="val 3710"/>
            </a:avLst>
          </a:prstGeom>
          <a:solidFill>
            <a:srgbClr val="F4F7FB"/>
          </a:solidFill>
          <a:ln w="6350">
            <a:solidFill>
              <a:srgbClr val="F4F7FB"/>
            </a:solidFill>
            <a:prstDash val="solid"/>
          </a:ln>
          <a:effectLst>
            <a:outerShdw blurRad="101600" dist="25400" dir="5400000" algn="bl" rotWithShape="0">
              <a:srgbClr val="0B1F3A">
                <a:alpha val="12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15" name="Shape 12"/>
          <p:cNvSpPr/>
          <p:nvPr/>
        </p:nvSpPr>
        <p:spPr>
          <a:xfrm>
            <a:off x="3653714" y="1920240"/>
            <a:ext cx="347472" cy="347472"/>
          </a:xfrm>
          <a:prstGeom prst="ellipse">
            <a:avLst/>
          </a:prstGeom>
          <a:solidFill>
            <a:srgbClr val="F08A24"/>
          </a:solidFill>
          <a:ln w="19050">
            <a:solidFill>
              <a:srgbClr val="FFFFFF"/>
            </a:solidFill>
            <a:prstDash val="solid"/>
          </a:ln>
          <a:effectLst>
            <a:outerShdw blurRad="50800" dist="127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16" name="Text 13"/>
          <p:cNvSpPr txBox="1"/>
          <p:nvPr/>
        </p:nvSpPr>
        <p:spPr>
          <a:xfrm>
            <a:off x="3653714" y="192024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4747108" y="1920240"/>
            <a:ext cx="914400" cy="914400"/>
          </a:xfrm>
          <a:prstGeom prst="ellipse">
            <a:avLst/>
          </a:prstGeom>
          <a:solidFill>
            <a:srgbClr val="0B1F3A"/>
          </a:solidFill>
          <a:ln w="12700">
            <a:solidFill>
              <a:srgbClr val="0B1F3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1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6564" y="2139696"/>
            <a:ext cx="475488" cy="475488"/>
          </a:xfrm>
          <a:prstGeom prst="rect">
            <a:avLst/>
          </a:prstGeom>
        </p:spPr>
      </p:pic>
      <p:sp>
        <p:nvSpPr>
          <p:cNvPr id="19" name="Text 15"/>
          <p:cNvSpPr txBox="1"/>
          <p:nvPr/>
        </p:nvSpPr>
        <p:spPr>
          <a:xfrm>
            <a:off x="3653714" y="3063240"/>
            <a:ext cx="200779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간격 판정 · 경보</a:t>
            </a:r>
            <a:endParaRPr lang="en-US" sz="1700" dirty="0"/>
          </a:p>
        </p:txBody>
      </p:sp>
      <p:sp>
        <p:nvSpPr>
          <p:cNvPr id="20" name="Text 16"/>
          <p:cNvSpPr txBox="1"/>
          <p:nvPr/>
        </p:nvSpPr>
        <p:spPr>
          <a:xfrm>
            <a:off x="3653714" y="3520440"/>
            <a:ext cx="200779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500"/>
              </a:spcAft>
              <a:buNone/>
            </a:pPr>
            <a:r>
              <a:rPr lang="en-US" sz="130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GREEN · YELLOW · RED</a:t>
            </a:r>
            <a:endParaRPr lang="en-US" sz="1300" dirty="0"/>
          </a:p>
          <a:p>
            <a:pPr marL="0" indent="0">
              <a:spcAft>
                <a:spcPts val="500"/>
              </a:spcAft>
              <a:buNone/>
            </a:pPr>
            <a:r>
              <a:rPr lang="en-US" sz="130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Top 5 경보</a:t>
            </a:r>
            <a:endParaRPr lang="en-US" sz="1300" dirty="0"/>
          </a:p>
        </p:txBody>
      </p:sp>
      <p:sp>
        <p:nvSpPr>
          <p:cNvPr id="21" name="Shape 17"/>
          <p:cNvSpPr/>
          <p:nvPr/>
        </p:nvSpPr>
        <p:spPr>
          <a:xfrm>
            <a:off x="5963260" y="2944368"/>
            <a:ext cx="265176" cy="329184"/>
          </a:xfrm>
          <a:prstGeom prst="rightArrow">
            <a:avLst/>
          </a:prstGeom>
          <a:solidFill>
            <a:srgbClr val="0FA98F"/>
          </a:solidFill>
          <a:ln w="12700">
            <a:solidFill>
              <a:srgbClr val="0FA98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2" name="Shape 18"/>
          <p:cNvSpPr/>
          <p:nvPr/>
        </p:nvSpPr>
        <p:spPr>
          <a:xfrm>
            <a:off x="6301588" y="1737360"/>
            <a:ext cx="2464994" cy="2743200"/>
          </a:xfrm>
          <a:prstGeom prst="roundRect">
            <a:avLst>
              <a:gd name="adj" fmla="val 3710"/>
            </a:avLst>
          </a:prstGeom>
          <a:solidFill>
            <a:srgbClr val="F4F7FB"/>
          </a:solidFill>
          <a:ln w="6350">
            <a:solidFill>
              <a:srgbClr val="F4F7FB"/>
            </a:solidFill>
            <a:prstDash val="solid"/>
          </a:ln>
          <a:effectLst>
            <a:outerShdw blurRad="101600" dist="25400" dir="5400000" algn="bl" rotWithShape="0">
              <a:srgbClr val="0B1F3A">
                <a:alpha val="12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23" name="Shape 19"/>
          <p:cNvSpPr/>
          <p:nvPr/>
        </p:nvSpPr>
        <p:spPr>
          <a:xfrm>
            <a:off x="6530188" y="1920240"/>
            <a:ext cx="347472" cy="347472"/>
          </a:xfrm>
          <a:prstGeom prst="ellipse">
            <a:avLst/>
          </a:prstGeom>
          <a:solidFill>
            <a:srgbClr val="F08A24"/>
          </a:solidFill>
          <a:ln w="19050">
            <a:solidFill>
              <a:srgbClr val="FFFFFF"/>
            </a:solidFill>
            <a:prstDash val="solid"/>
          </a:ln>
          <a:effectLst>
            <a:outerShdw blurRad="50800" dist="127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24" name="Text 20"/>
          <p:cNvSpPr txBox="1"/>
          <p:nvPr/>
        </p:nvSpPr>
        <p:spPr>
          <a:xfrm>
            <a:off x="6530188" y="192024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200" dirty="0"/>
          </a:p>
        </p:txBody>
      </p:sp>
      <p:sp>
        <p:nvSpPr>
          <p:cNvPr id="25" name="Shape 21"/>
          <p:cNvSpPr/>
          <p:nvPr/>
        </p:nvSpPr>
        <p:spPr>
          <a:xfrm>
            <a:off x="7623581" y="1920240"/>
            <a:ext cx="914400" cy="914400"/>
          </a:xfrm>
          <a:prstGeom prst="ellipse">
            <a:avLst/>
          </a:prstGeom>
          <a:solidFill>
            <a:srgbClr val="0B1F3A"/>
          </a:solidFill>
          <a:ln w="12700">
            <a:solidFill>
              <a:srgbClr val="0B1F3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2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43037" y="2139696"/>
            <a:ext cx="475488" cy="475488"/>
          </a:xfrm>
          <a:prstGeom prst="rect">
            <a:avLst/>
          </a:prstGeom>
        </p:spPr>
      </p:pic>
      <p:sp>
        <p:nvSpPr>
          <p:cNvPr id="27" name="Text 22"/>
          <p:cNvSpPr txBox="1"/>
          <p:nvPr/>
        </p:nvSpPr>
        <p:spPr>
          <a:xfrm>
            <a:off x="6530188" y="3063240"/>
            <a:ext cx="200779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기사에게 푸시</a:t>
            </a:r>
            <a:endParaRPr lang="en-US" sz="1700" dirty="0"/>
          </a:p>
        </p:txBody>
      </p:sp>
      <p:sp>
        <p:nvSpPr>
          <p:cNvPr id="28" name="Text 23"/>
          <p:cNvSpPr txBox="1"/>
          <p:nvPr/>
        </p:nvSpPr>
        <p:spPr>
          <a:xfrm>
            <a:off x="6530188" y="3520440"/>
            <a:ext cx="200779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500"/>
              </a:spcAft>
              <a:buNone/>
            </a:pPr>
            <a:r>
              <a:rPr lang="en-US" sz="130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간격과다 → 조정 요청</a:t>
            </a:r>
            <a:endParaRPr lang="en-US" sz="1300" dirty="0"/>
          </a:p>
          <a:p>
            <a:pPr marL="0" indent="0">
              <a:spcAft>
                <a:spcPts val="500"/>
              </a:spcAft>
              <a:buNone/>
            </a:pPr>
            <a:r>
              <a:rPr lang="en-US" sz="130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간격과소 → 서행 · 대기</a:t>
            </a:r>
            <a:endParaRPr lang="en-US" sz="1300" dirty="0"/>
          </a:p>
        </p:txBody>
      </p:sp>
      <p:sp>
        <p:nvSpPr>
          <p:cNvPr id="29" name="Shape 24"/>
          <p:cNvSpPr/>
          <p:nvPr/>
        </p:nvSpPr>
        <p:spPr>
          <a:xfrm>
            <a:off x="8839733" y="2944368"/>
            <a:ext cx="265176" cy="329184"/>
          </a:xfrm>
          <a:prstGeom prst="rightArrow">
            <a:avLst/>
          </a:prstGeom>
          <a:solidFill>
            <a:srgbClr val="0FA98F"/>
          </a:solidFill>
          <a:ln w="12700">
            <a:solidFill>
              <a:srgbClr val="0FA98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0" name="Shape 25"/>
          <p:cNvSpPr/>
          <p:nvPr/>
        </p:nvSpPr>
        <p:spPr>
          <a:xfrm>
            <a:off x="9178061" y="1737360"/>
            <a:ext cx="2464994" cy="2743200"/>
          </a:xfrm>
          <a:prstGeom prst="roundRect">
            <a:avLst>
              <a:gd name="adj" fmla="val 3710"/>
            </a:avLst>
          </a:prstGeom>
          <a:solidFill>
            <a:srgbClr val="F4F7FB"/>
          </a:solidFill>
          <a:ln w="6350">
            <a:solidFill>
              <a:srgbClr val="F4F7FB"/>
            </a:solidFill>
            <a:prstDash val="solid"/>
          </a:ln>
          <a:effectLst>
            <a:outerShdw blurRad="101600" dist="25400" dir="5400000" algn="bl" rotWithShape="0">
              <a:srgbClr val="0B1F3A">
                <a:alpha val="12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31" name="Shape 26"/>
          <p:cNvSpPr/>
          <p:nvPr/>
        </p:nvSpPr>
        <p:spPr>
          <a:xfrm>
            <a:off x="9406661" y="1920240"/>
            <a:ext cx="347472" cy="347472"/>
          </a:xfrm>
          <a:prstGeom prst="ellipse">
            <a:avLst/>
          </a:prstGeom>
          <a:solidFill>
            <a:srgbClr val="F08A24"/>
          </a:solidFill>
          <a:ln w="19050">
            <a:solidFill>
              <a:srgbClr val="FFFFFF"/>
            </a:solidFill>
            <a:prstDash val="solid"/>
          </a:ln>
          <a:effectLst>
            <a:outerShdw blurRad="50800" dist="127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32" name="Text 27"/>
          <p:cNvSpPr txBox="1"/>
          <p:nvPr/>
        </p:nvSpPr>
        <p:spPr>
          <a:xfrm>
            <a:off x="9406661" y="192024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</a:t>
            </a:r>
            <a:endParaRPr lang="en-US" sz="1200" dirty="0"/>
          </a:p>
        </p:txBody>
      </p:sp>
      <p:sp>
        <p:nvSpPr>
          <p:cNvPr id="33" name="Shape 28"/>
          <p:cNvSpPr/>
          <p:nvPr/>
        </p:nvSpPr>
        <p:spPr>
          <a:xfrm>
            <a:off x="10500055" y="1920240"/>
            <a:ext cx="914400" cy="914400"/>
          </a:xfrm>
          <a:prstGeom prst="ellipse">
            <a:avLst/>
          </a:prstGeom>
          <a:solidFill>
            <a:srgbClr val="0B1F3A"/>
          </a:solidFill>
          <a:ln w="12700">
            <a:solidFill>
              <a:srgbClr val="0B1F3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34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19511" y="2139696"/>
            <a:ext cx="475488" cy="475488"/>
          </a:xfrm>
          <a:prstGeom prst="rect">
            <a:avLst/>
          </a:prstGeom>
        </p:spPr>
      </p:pic>
      <p:sp>
        <p:nvSpPr>
          <p:cNvPr id="35" name="Text 29"/>
          <p:cNvSpPr txBox="1"/>
          <p:nvPr/>
        </p:nvSpPr>
        <p:spPr>
          <a:xfrm>
            <a:off x="9406661" y="3063240"/>
            <a:ext cx="200779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회차 조정 · 출차 확인</a:t>
            </a:r>
            <a:endParaRPr lang="en-US" sz="1550" dirty="0"/>
          </a:p>
        </p:txBody>
      </p:sp>
      <p:sp>
        <p:nvSpPr>
          <p:cNvPr id="36" name="Text 30"/>
          <p:cNvSpPr txBox="1"/>
          <p:nvPr/>
        </p:nvSpPr>
        <p:spPr>
          <a:xfrm>
            <a:off x="9406661" y="3520440"/>
            <a:ext cx="200779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500"/>
              </a:spcAft>
              <a:buNone/>
            </a:pPr>
            <a:r>
              <a:rPr lang="en-US" sz="130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당일 회차 조정</a:t>
            </a:r>
            <a:endParaRPr lang="en-US" sz="1300" dirty="0"/>
          </a:p>
          <a:p>
            <a:pPr marL="0" indent="0">
              <a:spcAft>
                <a:spcPts val="500"/>
              </a:spcAft>
              <a:buNone/>
            </a:pPr>
            <a:r>
              <a:rPr lang="en-US" sz="130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출차지연 확인 요청</a:t>
            </a:r>
            <a:endParaRPr lang="en-US" sz="1300" dirty="0"/>
          </a:p>
        </p:txBody>
      </p:sp>
      <p:sp>
        <p:nvSpPr>
          <p:cNvPr id="37" name="Shape 31"/>
          <p:cNvSpPr/>
          <p:nvPr/>
        </p:nvSpPr>
        <p:spPr>
          <a:xfrm>
            <a:off x="548640" y="4846320"/>
            <a:ext cx="11094415" cy="822960"/>
          </a:xfrm>
          <a:prstGeom prst="roundRect">
            <a:avLst>
              <a:gd name="adj" fmla="val 11111"/>
            </a:avLst>
          </a:prstGeom>
          <a:solidFill>
            <a:srgbClr val="0B1F3A"/>
          </a:solidFill>
          <a:ln w="6350">
            <a:solidFill>
              <a:srgbClr val="0B1F3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8" name="Text 32"/>
          <p:cNvSpPr txBox="1"/>
          <p:nvPr/>
        </p:nvSpPr>
        <p:spPr>
          <a:xfrm>
            <a:off x="822960" y="4846320"/>
            <a:ext cx="1280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8FE3D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왜 다른가</a:t>
            </a:r>
            <a:endParaRPr lang="en-US" sz="1200" dirty="0"/>
          </a:p>
        </p:txBody>
      </p:sp>
      <p:sp>
        <p:nvSpPr>
          <p:cNvPr id="39" name="Text 33"/>
          <p:cNvSpPr txBox="1"/>
          <p:nvPr/>
        </p:nvSpPr>
        <p:spPr>
          <a:xfrm>
            <a:off x="2103120" y="4846320"/>
            <a:ext cx="298185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15초 실시간 갱신</a:t>
            </a:r>
            <a:endParaRPr lang="en-US" sz="1350" dirty="0"/>
          </a:p>
        </p:txBody>
      </p:sp>
      <p:sp>
        <p:nvSpPr>
          <p:cNvPr id="40" name="Text 34"/>
          <p:cNvSpPr txBox="1"/>
          <p:nvPr/>
        </p:nvSpPr>
        <p:spPr>
          <a:xfrm>
            <a:off x="5222138" y="4846320"/>
            <a:ext cx="298185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출차시각 자동 기록</a:t>
            </a:r>
            <a:endParaRPr lang="en-US" sz="1350" dirty="0"/>
          </a:p>
        </p:txBody>
      </p:sp>
      <p:sp>
        <p:nvSpPr>
          <p:cNvPr id="41" name="Text 35"/>
          <p:cNvSpPr txBox="1"/>
          <p:nvPr/>
        </p:nvSpPr>
        <p:spPr>
          <a:xfrm>
            <a:off x="8341157" y="4846320"/>
            <a:ext cx="298185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기사 앱 푸시 연동</a:t>
            </a:r>
            <a:endParaRPr lang="en-US" sz="13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0FA98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DTG 분석 · 대시보드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9441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매일 자동 전송되는 DTG를 수신 · 파싱 · 품질 · 위반까지 한 화면에서 봅니다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9601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서울소프트 모빌하이 · 화면 속 인명·차량·금액은 데모용 데이터이며 일부 화면은 개인정보 보호를 위해 흐림 처리했습니다</a:t>
            </a:r>
            <a:endParaRPr lang="en-US" sz="800" dirty="0"/>
          </a:p>
        </p:txBody>
      </p:sp>
      <p:sp>
        <p:nvSpPr>
          <p:cNvPr id="5" name="Text 3"/>
          <p:cNvSpPr txBox="1"/>
          <p:nvPr/>
        </p:nvSpPr>
        <p:spPr>
          <a:xfrm>
            <a:off x="9814255" y="649224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MobilHi  ·  27</a:t>
            </a:r>
            <a:endParaRPr lang="en-US" sz="850" dirty="0"/>
          </a:p>
        </p:txBody>
      </p:sp>
      <p:sp>
        <p:nvSpPr>
          <p:cNvPr id="6" name="Shape 4"/>
          <p:cNvSpPr/>
          <p:nvPr/>
        </p:nvSpPr>
        <p:spPr>
          <a:xfrm>
            <a:off x="548640" y="1271016"/>
            <a:ext cx="6949440" cy="4624578"/>
          </a:xfrm>
          <a:prstGeom prst="roundRect">
            <a:avLst>
              <a:gd name="adj" fmla="val 1977"/>
            </a:avLst>
          </a:prstGeom>
          <a:solidFill>
            <a:srgbClr val="2A3644"/>
          </a:solidFill>
          <a:ln w="12700">
            <a:solidFill>
              <a:srgbClr val="2A3644"/>
            </a:solidFill>
            <a:prstDash val="solid"/>
          </a:ln>
          <a:effectLst>
            <a:outerShdw blurRad="152400" dist="50800" dir="54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7" name="Shape 5"/>
          <p:cNvSpPr/>
          <p:nvPr/>
        </p:nvSpPr>
        <p:spPr>
          <a:xfrm>
            <a:off x="676656" y="1362456"/>
            <a:ext cx="100584" cy="100584"/>
          </a:xfrm>
          <a:prstGeom prst="ellipse">
            <a:avLst/>
          </a:prstGeom>
          <a:solidFill>
            <a:srgbClr val="E5484D"/>
          </a:solidFill>
          <a:ln w="12700">
            <a:solidFill>
              <a:srgbClr val="E5484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Shape 6"/>
          <p:cNvSpPr/>
          <p:nvPr/>
        </p:nvSpPr>
        <p:spPr>
          <a:xfrm>
            <a:off x="841248" y="1362456"/>
            <a:ext cx="100584" cy="100584"/>
          </a:xfrm>
          <a:prstGeom prst="ellipse">
            <a:avLst/>
          </a:prstGeom>
          <a:solidFill>
            <a:srgbClr val="F2B01E"/>
          </a:solidFill>
          <a:ln w="12700">
            <a:solidFill>
              <a:srgbClr val="F2B01E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" name="Shape 7"/>
          <p:cNvSpPr/>
          <p:nvPr/>
        </p:nvSpPr>
        <p:spPr>
          <a:xfrm>
            <a:off x="1005840" y="1362456"/>
            <a:ext cx="100584" cy="100584"/>
          </a:xfrm>
          <a:prstGeom prst="ellipse">
            <a:avLst/>
          </a:prstGeom>
          <a:solidFill>
            <a:srgbClr val="3DBE5B"/>
          </a:solidFill>
          <a:ln w="12700">
            <a:solidFill>
              <a:srgbClr val="3DBE5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" name="Shape 8"/>
          <p:cNvSpPr/>
          <p:nvPr/>
        </p:nvSpPr>
        <p:spPr>
          <a:xfrm>
            <a:off x="1280160" y="1335024"/>
            <a:ext cx="6035040" cy="164592"/>
          </a:xfrm>
          <a:prstGeom prst="roundRect">
            <a:avLst>
              <a:gd name="adj" fmla="val 50000"/>
            </a:avLst>
          </a:prstGeom>
          <a:solidFill>
            <a:srgbClr val="3B4756"/>
          </a:solidFill>
          <a:ln w="12700">
            <a:solidFill>
              <a:srgbClr val="3B475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1" name="Text 9"/>
          <p:cNvSpPr txBox="1"/>
          <p:nvPr/>
        </p:nvSpPr>
        <p:spPr>
          <a:xfrm>
            <a:off x="1371600" y="1335024"/>
            <a:ext cx="5852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C4CD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모빌하이 › 운행관리 › DTG 분석 › 대시보드</a:t>
            </a:r>
            <a:endParaRPr lang="en-US" sz="750" dirty="0"/>
          </a:p>
        </p:txBody>
      </p:sp>
      <p:sp>
        <p:nvSpPr>
          <p:cNvPr id="13" name="Shape 10"/>
          <p:cNvSpPr/>
          <p:nvPr/>
        </p:nvSpPr>
        <p:spPr>
          <a:xfrm>
            <a:off x="7863840" y="1737360"/>
            <a:ext cx="310896" cy="310896"/>
          </a:xfrm>
          <a:prstGeom prst="ellipse">
            <a:avLst/>
          </a:prstGeom>
          <a:solidFill>
            <a:srgbClr val="F08A24"/>
          </a:solidFill>
          <a:ln w="19050">
            <a:solidFill>
              <a:srgbClr val="FFFFFF"/>
            </a:solidFill>
            <a:prstDash val="solid"/>
          </a:ln>
          <a:effectLst>
            <a:outerShdw blurRad="50800" dist="127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14" name="Text 11"/>
          <p:cNvSpPr txBox="1"/>
          <p:nvPr/>
        </p:nvSpPr>
        <p:spPr>
          <a:xfrm>
            <a:off x="7863840" y="173736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100" dirty="0"/>
          </a:p>
        </p:txBody>
      </p:sp>
      <p:sp>
        <p:nvSpPr>
          <p:cNvPr id="15" name="Text 12"/>
          <p:cNvSpPr txBox="1"/>
          <p:nvPr/>
        </p:nvSpPr>
        <p:spPr>
          <a:xfrm>
            <a:off x="8275320" y="1719072"/>
            <a:ext cx="33677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수신 · 파싱 현황</a:t>
            </a:r>
            <a:endParaRPr lang="en-US" sz="1400" dirty="0"/>
          </a:p>
        </p:txBody>
      </p:sp>
      <p:sp>
        <p:nvSpPr>
          <p:cNvPr id="16" name="Text 13"/>
          <p:cNvSpPr txBox="1"/>
          <p:nvPr/>
        </p:nvSpPr>
        <p:spPr>
          <a:xfrm>
            <a:off x="8275320" y="2048256"/>
            <a:ext cx="3367735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일별 수신·실패 추이와 파싱 완료·실패 건수를</a:t>
            </a:r>
            <a:endParaRPr lang="en-US" sz="115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바로 집계합니다.</a:t>
            </a:r>
            <a:endParaRPr lang="en-US" sz="1150" dirty="0"/>
          </a:p>
        </p:txBody>
      </p:sp>
      <p:sp>
        <p:nvSpPr>
          <p:cNvPr id="17" name="Shape 14"/>
          <p:cNvSpPr/>
          <p:nvPr/>
        </p:nvSpPr>
        <p:spPr>
          <a:xfrm>
            <a:off x="7863840" y="2816352"/>
            <a:ext cx="310896" cy="310896"/>
          </a:xfrm>
          <a:prstGeom prst="ellipse">
            <a:avLst/>
          </a:prstGeom>
          <a:solidFill>
            <a:srgbClr val="F08A24"/>
          </a:solidFill>
          <a:ln w="19050">
            <a:solidFill>
              <a:srgbClr val="FFFFFF"/>
            </a:solidFill>
            <a:prstDash val="solid"/>
          </a:ln>
          <a:effectLst>
            <a:outerShdw blurRad="50800" dist="127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18" name="Text 15"/>
          <p:cNvSpPr txBox="1"/>
          <p:nvPr/>
        </p:nvSpPr>
        <p:spPr>
          <a:xfrm>
            <a:off x="7863840" y="281635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100" dirty="0"/>
          </a:p>
        </p:txBody>
      </p:sp>
      <p:sp>
        <p:nvSpPr>
          <p:cNvPr id="19" name="Text 16"/>
          <p:cNvSpPr txBox="1"/>
          <p:nvPr/>
        </p:nvSpPr>
        <p:spPr>
          <a:xfrm>
            <a:off x="8275320" y="2798064"/>
            <a:ext cx="33677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미수신 · 품질 이상 차량</a:t>
            </a:r>
            <a:endParaRPr lang="en-US" sz="1400" dirty="0"/>
          </a:p>
        </p:txBody>
      </p:sp>
      <p:sp>
        <p:nvSpPr>
          <p:cNvPr id="20" name="Text 17"/>
          <p:cNvSpPr txBox="1"/>
          <p:nvPr/>
        </p:nvSpPr>
        <p:spPr>
          <a:xfrm>
            <a:off x="8275320" y="3127248"/>
            <a:ext cx="3367735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3일·7일 미수신 차량, GPS 무효·건너뜀 품질</a:t>
            </a:r>
            <a:endParaRPr lang="en-US" sz="115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이상을 잡아냅니다.</a:t>
            </a:r>
            <a:endParaRPr lang="en-US" sz="1150" dirty="0"/>
          </a:p>
        </p:txBody>
      </p:sp>
      <p:sp>
        <p:nvSpPr>
          <p:cNvPr id="21" name="Shape 18"/>
          <p:cNvSpPr/>
          <p:nvPr/>
        </p:nvSpPr>
        <p:spPr>
          <a:xfrm>
            <a:off x="7863840" y="3895344"/>
            <a:ext cx="310896" cy="310896"/>
          </a:xfrm>
          <a:prstGeom prst="ellipse">
            <a:avLst/>
          </a:prstGeom>
          <a:solidFill>
            <a:srgbClr val="F08A24"/>
          </a:solidFill>
          <a:ln w="19050">
            <a:solidFill>
              <a:srgbClr val="FFFFFF"/>
            </a:solidFill>
            <a:prstDash val="solid"/>
          </a:ln>
          <a:effectLst>
            <a:outerShdw blurRad="50800" dist="127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22" name="Text 19"/>
          <p:cNvSpPr txBox="1"/>
          <p:nvPr/>
        </p:nvSpPr>
        <p:spPr>
          <a:xfrm>
            <a:off x="7863840" y="3895344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100" dirty="0"/>
          </a:p>
        </p:txBody>
      </p:sp>
      <p:sp>
        <p:nvSpPr>
          <p:cNvPr id="23" name="Text 20"/>
          <p:cNvSpPr txBox="1"/>
          <p:nvPr/>
        </p:nvSpPr>
        <p:spPr>
          <a:xfrm>
            <a:off x="8275320" y="3877056"/>
            <a:ext cx="33677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위반 유형 분포</a:t>
            </a:r>
            <a:endParaRPr lang="en-US" sz="1400" dirty="0"/>
          </a:p>
        </p:txBody>
      </p:sp>
      <p:sp>
        <p:nvSpPr>
          <p:cNvPr id="24" name="Text 21"/>
          <p:cNvSpPr txBox="1"/>
          <p:nvPr/>
        </p:nvSpPr>
        <p:spPr>
          <a:xfrm>
            <a:off x="8275320" y="4206240"/>
            <a:ext cx="3367735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최근 7일 과속·급가속·공회전 등 위반 유형을</a:t>
            </a:r>
            <a:endParaRPr lang="en-US" sz="115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분포로 봅니다.</a:t>
            </a:r>
            <a:endParaRPr lang="en-US" sz="1150" dirty="0"/>
          </a:p>
        </p:txBody>
      </p:sp>
      <p:sp>
        <p:nvSpPr>
          <p:cNvPr id="25" name="Text 22"/>
          <p:cNvSpPr txBox="1"/>
          <p:nvPr/>
        </p:nvSpPr>
        <p:spPr>
          <a:xfrm>
            <a:off x="548640" y="6124194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FA98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최적화 포인트</a:t>
            </a:r>
            <a:endParaRPr lang="en-US" sz="1050" dirty="0"/>
          </a:p>
        </p:txBody>
      </p:sp>
      <p:sp>
        <p:nvSpPr>
          <p:cNvPr id="26" name="Shape 23"/>
          <p:cNvSpPr/>
          <p:nvPr/>
        </p:nvSpPr>
        <p:spPr>
          <a:xfrm>
            <a:off x="1691640" y="6115050"/>
            <a:ext cx="2071116" cy="292608"/>
          </a:xfrm>
          <a:prstGeom prst="roundRect">
            <a:avLst>
              <a:gd name="adj" fmla="val 50000"/>
            </a:avLst>
          </a:prstGeom>
          <a:solidFill>
            <a:srgbClr val="D6F3EC"/>
          </a:solidFill>
          <a:ln w="12700">
            <a:solidFill>
              <a:srgbClr val="D6F3EC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7" name="Text 24"/>
          <p:cNvSpPr txBox="1"/>
          <p:nvPr/>
        </p:nvSpPr>
        <p:spPr>
          <a:xfrm>
            <a:off x="1691640" y="6115050"/>
            <a:ext cx="207111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단말기 · 관제 무상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>
            <a:off x="3872484" y="6115050"/>
            <a:ext cx="2372868" cy="292608"/>
          </a:xfrm>
          <a:prstGeom prst="roundRect">
            <a:avLst>
              <a:gd name="adj" fmla="val 50000"/>
            </a:avLst>
          </a:prstGeom>
          <a:solidFill>
            <a:srgbClr val="D6F3EC"/>
          </a:solidFill>
          <a:ln w="12700">
            <a:solidFill>
              <a:srgbClr val="D6F3EC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9" name="Text 26"/>
          <p:cNvSpPr txBox="1"/>
          <p:nvPr/>
        </p:nvSpPr>
        <p:spPr>
          <a:xfrm>
            <a:off x="3872484" y="6115050"/>
            <a:ext cx="23728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월 13,000원 / 대</a:t>
            </a:r>
            <a:endParaRPr lang="en-US" sz="1050" dirty="0"/>
          </a:p>
        </p:txBody>
      </p:sp>
      <p:sp>
        <p:nvSpPr>
          <p:cNvPr id="30" name="Shape 27"/>
          <p:cNvSpPr/>
          <p:nvPr/>
        </p:nvSpPr>
        <p:spPr>
          <a:xfrm>
            <a:off x="6355080" y="6115050"/>
            <a:ext cx="2523744" cy="292608"/>
          </a:xfrm>
          <a:prstGeom prst="roundRect">
            <a:avLst>
              <a:gd name="adj" fmla="val 50000"/>
            </a:avLst>
          </a:prstGeom>
          <a:solidFill>
            <a:srgbClr val="D6F3EC"/>
          </a:solidFill>
          <a:ln w="12700">
            <a:solidFill>
              <a:srgbClr val="D6F3EC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1" name="Text 28"/>
          <p:cNvSpPr txBox="1"/>
          <p:nvPr/>
        </p:nvSpPr>
        <p:spPr>
          <a:xfrm>
            <a:off x="6355080" y="6115050"/>
            <a:ext cx="252374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국토부 + 자체 기준 판정</a:t>
            </a:r>
            <a:endParaRPr lang="en-US" sz="1050" dirty="0"/>
          </a:p>
        </p:txBody>
      </p:sp>
      <p:pic>
        <p:nvPicPr>
          <p:cNvPr id="32" name="Picture 31" descr="demo_dt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" y="1563624"/>
            <a:ext cx="6858000" cy="428625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0FA98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DTG 분석 · 위반현황 · 자체기준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9441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국토부 11개 기준에 회사 자체기준을 </a:t>
            </a:r>
            <a:r>
              <a:rPr lang="en-US" sz="2400" b="1" dirty="0" err="1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더해</a:t>
            </a:r>
            <a:r>
              <a:rPr lang="en-US" sz="24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r>
              <a:rPr lang="en-US" sz="2400" b="1" dirty="0" err="1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판정합니다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9601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서울소프트 모빌하이 · 화면 속 인명·차량·금액은 데모용 데이터이며 일부 화면은 개인정보 보호를 위해 흐림 처리했습니다</a:t>
            </a:r>
            <a:endParaRPr lang="en-US" sz="800" dirty="0"/>
          </a:p>
        </p:txBody>
      </p:sp>
      <p:sp>
        <p:nvSpPr>
          <p:cNvPr id="5" name="Text 3"/>
          <p:cNvSpPr txBox="1"/>
          <p:nvPr/>
        </p:nvSpPr>
        <p:spPr>
          <a:xfrm>
            <a:off x="9814255" y="649224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MobilHi  ·  28</a:t>
            </a:r>
            <a:endParaRPr lang="en-US" sz="850" dirty="0"/>
          </a:p>
        </p:txBody>
      </p:sp>
      <p:sp>
        <p:nvSpPr>
          <p:cNvPr id="6" name="Shape 4"/>
          <p:cNvSpPr/>
          <p:nvPr/>
        </p:nvSpPr>
        <p:spPr>
          <a:xfrm>
            <a:off x="548640" y="1271016"/>
            <a:ext cx="6949440" cy="4624578"/>
          </a:xfrm>
          <a:prstGeom prst="roundRect">
            <a:avLst>
              <a:gd name="adj" fmla="val 1977"/>
            </a:avLst>
          </a:prstGeom>
          <a:solidFill>
            <a:srgbClr val="2A3644"/>
          </a:solidFill>
          <a:ln w="12700">
            <a:solidFill>
              <a:srgbClr val="2A3644"/>
            </a:solidFill>
            <a:prstDash val="solid"/>
          </a:ln>
          <a:effectLst>
            <a:outerShdw blurRad="152400" dist="50800" dir="54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7" name="Shape 5"/>
          <p:cNvSpPr/>
          <p:nvPr/>
        </p:nvSpPr>
        <p:spPr>
          <a:xfrm>
            <a:off x="676656" y="1362456"/>
            <a:ext cx="100584" cy="100584"/>
          </a:xfrm>
          <a:prstGeom prst="ellipse">
            <a:avLst/>
          </a:prstGeom>
          <a:solidFill>
            <a:srgbClr val="E5484D"/>
          </a:solidFill>
          <a:ln w="12700">
            <a:solidFill>
              <a:srgbClr val="E5484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Shape 6"/>
          <p:cNvSpPr/>
          <p:nvPr/>
        </p:nvSpPr>
        <p:spPr>
          <a:xfrm>
            <a:off x="841248" y="1362456"/>
            <a:ext cx="100584" cy="100584"/>
          </a:xfrm>
          <a:prstGeom prst="ellipse">
            <a:avLst/>
          </a:prstGeom>
          <a:solidFill>
            <a:srgbClr val="F2B01E"/>
          </a:solidFill>
          <a:ln w="12700">
            <a:solidFill>
              <a:srgbClr val="F2B01E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" name="Shape 7"/>
          <p:cNvSpPr/>
          <p:nvPr/>
        </p:nvSpPr>
        <p:spPr>
          <a:xfrm>
            <a:off x="1005840" y="1362456"/>
            <a:ext cx="100584" cy="100584"/>
          </a:xfrm>
          <a:prstGeom prst="ellipse">
            <a:avLst/>
          </a:prstGeom>
          <a:solidFill>
            <a:srgbClr val="3DBE5B"/>
          </a:solidFill>
          <a:ln w="12700">
            <a:solidFill>
              <a:srgbClr val="3DBE5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" name="Shape 8"/>
          <p:cNvSpPr/>
          <p:nvPr/>
        </p:nvSpPr>
        <p:spPr>
          <a:xfrm>
            <a:off x="1280160" y="1335024"/>
            <a:ext cx="6035040" cy="164592"/>
          </a:xfrm>
          <a:prstGeom prst="roundRect">
            <a:avLst>
              <a:gd name="adj" fmla="val 50000"/>
            </a:avLst>
          </a:prstGeom>
          <a:solidFill>
            <a:srgbClr val="3B4756"/>
          </a:solidFill>
          <a:ln w="12700">
            <a:solidFill>
              <a:srgbClr val="3B475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1" name="Text 9"/>
          <p:cNvSpPr txBox="1"/>
          <p:nvPr/>
        </p:nvSpPr>
        <p:spPr>
          <a:xfrm>
            <a:off x="1371600" y="1335024"/>
            <a:ext cx="5852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C4CD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모빌하이 › 운행관리 › DTG 분석 › 위반현황</a:t>
            </a:r>
            <a:endParaRPr lang="en-US" sz="750" dirty="0"/>
          </a:p>
        </p:txBody>
      </p:sp>
      <p:sp>
        <p:nvSpPr>
          <p:cNvPr id="13" name="Shape 10"/>
          <p:cNvSpPr/>
          <p:nvPr/>
        </p:nvSpPr>
        <p:spPr>
          <a:xfrm>
            <a:off x="7863840" y="1737360"/>
            <a:ext cx="310896" cy="310896"/>
          </a:xfrm>
          <a:prstGeom prst="ellipse">
            <a:avLst/>
          </a:prstGeom>
          <a:solidFill>
            <a:srgbClr val="F08A24"/>
          </a:solidFill>
          <a:ln w="19050">
            <a:solidFill>
              <a:srgbClr val="FFFFFF"/>
            </a:solidFill>
            <a:prstDash val="solid"/>
          </a:ln>
          <a:effectLst>
            <a:outerShdw blurRad="50800" dist="127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14" name="Text 11"/>
          <p:cNvSpPr txBox="1"/>
          <p:nvPr/>
        </p:nvSpPr>
        <p:spPr>
          <a:xfrm>
            <a:off x="7863840" y="173736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100" dirty="0"/>
          </a:p>
        </p:txBody>
      </p:sp>
      <p:sp>
        <p:nvSpPr>
          <p:cNvPr id="15" name="Text 12"/>
          <p:cNvSpPr txBox="1"/>
          <p:nvPr/>
        </p:nvSpPr>
        <p:spPr>
          <a:xfrm>
            <a:off x="8275320" y="1719072"/>
            <a:ext cx="33677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11개 표준 + 자체기준</a:t>
            </a:r>
            <a:endParaRPr lang="en-US" sz="1400" dirty="0"/>
          </a:p>
        </p:txBody>
      </p:sp>
      <p:sp>
        <p:nvSpPr>
          <p:cNvPr id="16" name="Text 13"/>
          <p:cNvSpPr txBox="1"/>
          <p:nvPr/>
        </p:nvSpPr>
        <p:spPr>
          <a:xfrm>
            <a:off x="8275320" y="2048256"/>
            <a:ext cx="3367735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과속·급가속·급감속·급정지·연속운전·공회전에</a:t>
            </a:r>
            <a:endParaRPr lang="en-US" sz="115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회사 규정 임계값을 더합니다.</a:t>
            </a:r>
            <a:endParaRPr lang="en-US" sz="1150" dirty="0"/>
          </a:p>
        </p:txBody>
      </p:sp>
      <p:sp>
        <p:nvSpPr>
          <p:cNvPr id="17" name="Shape 14"/>
          <p:cNvSpPr/>
          <p:nvPr/>
        </p:nvSpPr>
        <p:spPr>
          <a:xfrm>
            <a:off x="7863840" y="2816352"/>
            <a:ext cx="310896" cy="310896"/>
          </a:xfrm>
          <a:prstGeom prst="ellipse">
            <a:avLst/>
          </a:prstGeom>
          <a:solidFill>
            <a:srgbClr val="F08A24"/>
          </a:solidFill>
          <a:ln w="19050">
            <a:solidFill>
              <a:srgbClr val="FFFFFF"/>
            </a:solidFill>
            <a:prstDash val="solid"/>
          </a:ln>
          <a:effectLst>
            <a:outerShdw blurRad="50800" dist="127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18" name="Text 15"/>
          <p:cNvSpPr txBox="1"/>
          <p:nvPr/>
        </p:nvSpPr>
        <p:spPr>
          <a:xfrm>
            <a:off x="7863840" y="281635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100" dirty="0"/>
          </a:p>
        </p:txBody>
      </p:sp>
      <p:sp>
        <p:nvSpPr>
          <p:cNvPr id="19" name="Text 16"/>
          <p:cNvSpPr txBox="1"/>
          <p:nvPr/>
        </p:nvSpPr>
        <p:spPr>
          <a:xfrm>
            <a:off x="8275320" y="2798064"/>
            <a:ext cx="33677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기간 · 노선 · 차량 · 기준별 조회</a:t>
            </a:r>
            <a:endParaRPr lang="en-US" sz="1400" dirty="0"/>
          </a:p>
        </p:txBody>
      </p:sp>
      <p:sp>
        <p:nvSpPr>
          <p:cNvPr id="20" name="Text 17"/>
          <p:cNvSpPr txBox="1"/>
          <p:nvPr/>
        </p:nvSpPr>
        <p:spPr>
          <a:xfrm>
            <a:off x="8275320" y="3127248"/>
            <a:ext cx="3367735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위반 이벤트를 지속시간·속도·위치와 함께</a:t>
            </a:r>
            <a:endParaRPr lang="en-US" sz="115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목록으로 봅니다.</a:t>
            </a:r>
            <a:endParaRPr lang="en-US" sz="1150" dirty="0"/>
          </a:p>
        </p:txBody>
      </p:sp>
      <p:sp>
        <p:nvSpPr>
          <p:cNvPr id="21" name="Shape 18"/>
          <p:cNvSpPr/>
          <p:nvPr/>
        </p:nvSpPr>
        <p:spPr>
          <a:xfrm>
            <a:off x="7863840" y="3895344"/>
            <a:ext cx="310896" cy="310896"/>
          </a:xfrm>
          <a:prstGeom prst="ellipse">
            <a:avLst/>
          </a:prstGeom>
          <a:solidFill>
            <a:srgbClr val="F08A24"/>
          </a:solidFill>
          <a:ln w="19050">
            <a:solidFill>
              <a:srgbClr val="FFFFFF"/>
            </a:solidFill>
            <a:prstDash val="solid"/>
          </a:ln>
          <a:effectLst>
            <a:outerShdw blurRad="50800" dist="127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22" name="Text 19"/>
          <p:cNvSpPr txBox="1"/>
          <p:nvPr/>
        </p:nvSpPr>
        <p:spPr>
          <a:xfrm>
            <a:off x="7863840" y="3895344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100" dirty="0"/>
          </a:p>
        </p:txBody>
      </p:sp>
      <p:sp>
        <p:nvSpPr>
          <p:cNvPr id="23" name="Text 20"/>
          <p:cNvSpPr txBox="1"/>
          <p:nvPr/>
        </p:nvSpPr>
        <p:spPr>
          <a:xfrm>
            <a:off x="8275320" y="3877056"/>
            <a:ext cx="33677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소급 재판정 · eTAS 신고</a:t>
            </a:r>
            <a:endParaRPr lang="en-US" sz="1400" dirty="0"/>
          </a:p>
        </p:txBody>
      </p:sp>
      <p:sp>
        <p:nvSpPr>
          <p:cNvPr id="24" name="Text 21"/>
          <p:cNvSpPr txBox="1"/>
          <p:nvPr/>
        </p:nvSpPr>
        <p:spPr>
          <a:xfrm>
            <a:off x="8275320" y="4206240"/>
            <a:ext cx="3367735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「자체 과속 70」을 켜고 재판정하면 수신 파일이</a:t>
            </a:r>
            <a:endParaRPr lang="en-US" sz="115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새 기준으로 다시 판정됩니다 — 파일당 1초 미만.</a:t>
            </a:r>
            <a:endParaRPr lang="en-US" sz="1150" dirty="0"/>
          </a:p>
        </p:txBody>
      </p:sp>
      <p:sp>
        <p:nvSpPr>
          <p:cNvPr id="25" name="Text 22"/>
          <p:cNvSpPr txBox="1"/>
          <p:nvPr/>
        </p:nvSpPr>
        <p:spPr>
          <a:xfrm>
            <a:off x="548640" y="6124194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FA98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최적화 포인트</a:t>
            </a:r>
            <a:endParaRPr lang="en-US" sz="1050" dirty="0"/>
          </a:p>
        </p:txBody>
      </p:sp>
      <p:sp>
        <p:nvSpPr>
          <p:cNvPr id="26" name="Shape 23"/>
          <p:cNvSpPr/>
          <p:nvPr/>
        </p:nvSpPr>
        <p:spPr>
          <a:xfrm>
            <a:off x="1691640" y="6115050"/>
            <a:ext cx="1467612" cy="292608"/>
          </a:xfrm>
          <a:prstGeom prst="roundRect">
            <a:avLst>
              <a:gd name="adj" fmla="val 50000"/>
            </a:avLst>
          </a:prstGeom>
          <a:solidFill>
            <a:srgbClr val="D6F3EC"/>
          </a:solidFill>
          <a:ln w="12700">
            <a:solidFill>
              <a:srgbClr val="D6F3EC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7" name="Text 24"/>
          <p:cNvSpPr txBox="1"/>
          <p:nvPr/>
        </p:nvSpPr>
        <p:spPr>
          <a:xfrm>
            <a:off x="1691640" y="6115050"/>
            <a:ext cx="146761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국토부 프리셋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>
            <a:off x="3268980" y="6115050"/>
            <a:ext cx="2221992" cy="292608"/>
          </a:xfrm>
          <a:prstGeom prst="roundRect">
            <a:avLst>
              <a:gd name="adj" fmla="val 50000"/>
            </a:avLst>
          </a:prstGeom>
          <a:solidFill>
            <a:srgbClr val="D6F3EC"/>
          </a:solidFill>
          <a:ln w="12700">
            <a:solidFill>
              <a:srgbClr val="D6F3EC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9" name="Text 26"/>
          <p:cNvSpPr txBox="1"/>
          <p:nvPr/>
        </p:nvSpPr>
        <p:spPr>
          <a:xfrm>
            <a:off x="3268980" y="6115050"/>
            <a:ext cx="222199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자체 임계값 · 재판정</a:t>
            </a:r>
            <a:endParaRPr lang="en-US" sz="1050" dirty="0"/>
          </a:p>
        </p:txBody>
      </p:sp>
      <p:sp>
        <p:nvSpPr>
          <p:cNvPr id="30" name="Shape 27"/>
          <p:cNvSpPr/>
          <p:nvPr/>
        </p:nvSpPr>
        <p:spPr>
          <a:xfrm>
            <a:off x="5600700" y="6115050"/>
            <a:ext cx="2372868" cy="292608"/>
          </a:xfrm>
          <a:prstGeom prst="roundRect">
            <a:avLst>
              <a:gd name="adj" fmla="val 50000"/>
            </a:avLst>
          </a:prstGeom>
          <a:solidFill>
            <a:srgbClr val="D6F3EC"/>
          </a:solidFill>
          <a:ln w="12700">
            <a:solidFill>
              <a:srgbClr val="D6F3EC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1" name="Text 28"/>
          <p:cNvSpPr txBox="1"/>
          <p:nvPr/>
        </p:nvSpPr>
        <p:spPr>
          <a:xfrm>
            <a:off x="5600700" y="6115050"/>
            <a:ext cx="23728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eTAS 신고 자동 전송</a:t>
            </a:r>
            <a:endParaRPr lang="en-US" sz="1050" dirty="0"/>
          </a:p>
        </p:txBody>
      </p:sp>
      <p:pic>
        <p:nvPicPr>
          <p:cNvPr id="32" name="Picture 31" descr="demo_dtg_violat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" y="1563624"/>
            <a:ext cx="6858000" cy="428625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0FA98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DTG 데이터 관리 · 공단 보고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9441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위험운전 판정에서 배차 대사, 공단 eTAS 신고까지 자동으로 처리합니다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9601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서울소프트 모빌하이 · 화면 속 인명·차량·금액은 데모용 데이터이며 일부 화면은 개인정보 보호를 위해 흐림 처리했습니다</a:t>
            </a:r>
            <a:endParaRPr lang="en-US" sz="800" dirty="0"/>
          </a:p>
        </p:txBody>
      </p:sp>
      <p:sp>
        <p:nvSpPr>
          <p:cNvPr id="5" name="Text 3"/>
          <p:cNvSpPr txBox="1"/>
          <p:nvPr/>
        </p:nvSpPr>
        <p:spPr>
          <a:xfrm>
            <a:off x="9814255" y="649224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MobilHi  ·  29</a:t>
            </a:r>
            <a:endParaRPr lang="en-US" sz="850" dirty="0"/>
          </a:p>
        </p:txBody>
      </p:sp>
      <p:sp>
        <p:nvSpPr>
          <p:cNvPr id="6" name="Shape 4"/>
          <p:cNvSpPr/>
          <p:nvPr/>
        </p:nvSpPr>
        <p:spPr>
          <a:xfrm>
            <a:off x="548640" y="1737360"/>
            <a:ext cx="2464994" cy="2743200"/>
          </a:xfrm>
          <a:prstGeom prst="roundRect">
            <a:avLst>
              <a:gd name="adj" fmla="val 3710"/>
            </a:avLst>
          </a:prstGeom>
          <a:solidFill>
            <a:srgbClr val="F4F7FB"/>
          </a:solidFill>
          <a:ln w="6350">
            <a:solidFill>
              <a:srgbClr val="F4F7FB"/>
            </a:solidFill>
            <a:prstDash val="solid"/>
          </a:ln>
          <a:effectLst>
            <a:outerShdw blurRad="101600" dist="25400" dir="5400000" algn="bl" rotWithShape="0">
              <a:srgbClr val="0B1F3A">
                <a:alpha val="12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7" name="Shape 5"/>
          <p:cNvSpPr/>
          <p:nvPr/>
        </p:nvSpPr>
        <p:spPr>
          <a:xfrm>
            <a:off x="777240" y="1920240"/>
            <a:ext cx="347472" cy="347472"/>
          </a:xfrm>
          <a:prstGeom prst="ellipse">
            <a:avLst/>
          </a:prstGeom>
          <a:solidFill>
            <a:srgbClr val="F08A24"/>
          </a:solidFill>
          <a:ln w="19050">
            <a:solidFill>
              <a:srgbClr val="FFFFFF"/>
            </a:solidFill>
            <a:prstDash val="solid"/>
          </a:ln>
          <a:effectLst>
            <a:outerShdw blurRad="50800" dist="127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8" name="Text 6"/>
          <p:cNvSpPr txBox="1"/>
          <p:nvPr/>
        </p:nvSpPr>
        <p:spPr>
          <a:xfrm>
            <a:off x="777240" y="192024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1870634" y="1920240"/>
            <a:ext cx="914400" cy="914400"/>
          </a:xfrm>
          <a:prstGeom prst="ellipse">
            <a:avLst/>
          </a:prstGeom>
          <a:solidFill>
            <a:srgbClr val="0B1F3A"/>
          </a:solidFill>
          <a:ln w="12700">
            <a:solidFill>
              <a:srgbClr val="0B1F3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0090" y="2139696"/>
            <a:ext cx="475488" cy="475488"/>
          </a:xfrm>
          <a:prstGeom prst="rect">
            <a:avLst/>
          </a:prstGeom>
        </p:spPr>
      </p:pic>
      <p:sp>
        <p:nvSpPr>
          <p:cNvPr id="11" name="Text 8"/>
          <p:cNvSpPr txBox="1"/>
          <p:nvPr/>
        </p:nvSpPr>
        <p:spPr>
          <a:xfrm>
            <a:off x="777240" y="3063240"/>
            <a:ext cx="200779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판정 규칙</a:t>
            </a:r>
            <a:endParaRPr lang="en-US" sz="1700" dirty="0"/>
          </a:p>
        </p:txBody>
      </p:sp>
      <p:sp>
        <p:nvSpPr>
          <p:cNvPr id="12" name="Text 9"/>
          <p:cNvSpPr txBox="1"/>
          <p:nvPr/>
        </p:nvSpPr>
        <p:spPr>
          <a:xfrm>
            <a:off x="777240" y="3520440"/>
            <a:ext cx="200779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500"/>
              </a:spcAft>
              <a:buNone/>
            </a:pPr>
            <a:r>
              <a:rPr lang="en-US" sz="130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국토부 프리셋</a:t>
            </a:r>
            <a:endParaRPr lang="en-US" sz="1300" dirty="0"/>
          </a:p>
          <a:p>
            <a:pPr marL="0" indent="0">
              <a:spcAft>
                <a:spcPts val="500"/>
              </a:spcAft>
              <a:buNone/>
            </a:pPr>
            <a:r>
              <a:rPr lang="en-US" sz="130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자체 임계값 · 재판정</a:t>
            </a:r>
            <a:endParaRPr lang="en-US" sz="1300" dirty="0"/>
          </a:p>
        </p:txBody>
      </p:sp>
      <p:sp>
        <p:nvSpPr>
          <p:cNvPr id="13" name="Shape 10"/>
          <p:cNvSpPr/>
          <p:nvPr/>
        </p:nvSpPr>
        <p:spPr>
          <a:xfrm>
            <a:off x="3086786" y="2944368"/>
            <a:ext cx="265176" cy="329184"/>
          </a:xfrm>
          <a:prstGeom prst="rightArrow">
            <a:avLst/>
          </a:prstGeom>
          <a:solidFill>
            <a:srgbClr val="0FA98F"/>
          </a:solidFill>
          <a:ln w="12700">
            <a:solidFill>
              <a:srgbClr val="0FA98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4" name="Shape 11"/>
          <p:cNvSpPr/>
          <p:nvPr/>
        </p:nvSpPr>
        <p:spPr>
          <a:xfrm>
            <a:off x="3425114" y="1737360"/>
            <a:ext cx="2464994" cy="2743200"/>
          </a:xfrm>
          <a:prstGeom prst="roundRect">
            <a:avLst>
              <a:gd name="adj" fmla="val 3710"/>
            </a:avLst>
          </a:prstGeom>
          <a:solidFill>
            <a:srgbClr val="F4F7FB"/>
          </a:solidFill>
          <a:ln w="6350">
            <a:solidFill>
              <a:srgbClr val="F4F7FB"/>
            </a:solidFill>
            <a:prstDash val="solid"/>
          </a:ln>
          <a:effectLst>
            <a:outerShdw blurRad="101600" dist="25400" dir="5400000" algn="bl" rotWithShape="0">
              <a:srgbClr val="0B1F3A">
                <a:alpha val="12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15" name="Shape 12"/>
          <p:cNvSpPr/>
          <p:nvPr/>
        </p:nvSpPr>
        <p:spPr>
          <a:xfrm>
            <a:off x="3653714" y="1920240"/>
            <a:ext cx="347472" cy="347472"/>
          </a:xfrm>
          <a:prstGeom prst="ellipse">
            <a:avLst/>
          </a:prstGeom>
          <a:solidFill>
            <a:srgbClr val="F08A24"/>
          </a:solidFill>
          <a:ln w="19050">
            <a:solidFill>
              <a:srgbClr val="FFFFFF"/>
            </a:solidFill>
            <a:prstDash val="solid"/>
          </a:ln>
          <a:effectLst>
            <a:outerShdw blurRad="50800" dist="127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16" name="Text 13"/>
          <p:cNvSpPr txBox="1"/>
          <p:nvPr/>
        </p:nvSpPr>
        <p:spPr>
          <a:xfrm>
            <a:off x="3653714" y="192024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4747108" y="1920240"/>
            <a:ext cx="914400" cy="914400"/>
          </a:xfrm>
          <a:prstGeom prst="ellipse">
            <a:avLst/>
          </a:prstGeom>
          <a:solidFill>
            <a:srgbClr val="0B1F3A"/>
          </a:solidFill>
          <a:ln w="12700">
            <a:solidFill>
              <a:srgbClr val="0B1F3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1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6564" y="2139696"/>
            <a:ext cx="475488" cy="475488"/>
          </a:xfrm>
          <a:prstGeom prst="rect">
            <a:avLst/>
          </a:prstGeom>
        </p:spPr>
      </p:pic>
      <p:sp>
        <p:nvSpPr>
          <p:cNvPr id="19" name="Text 15"/>
          <p:cNvSpPr txBox="1"/>
          <p:nvPr/>
        </p:nvSpPr>
        <p:spPr>
          <a:xfrm>
            <a:off x="3653714" y="3063240"/>
            <a:ext cx="200779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위반현황</a:t>
            </a:r>
            <a:endParaRPr lang="en-US" sz="1700" dirty="0"/>
          </a:p>
        </p:txBody>
      </p:sp>
      <p:sp>
        <p:nvSpPr>
          <p:cNvPr id="20" name="Text 16"/>
          <p:cNvSpPr txBox="1"/>
          <p:nvPr/>
        </p:nvSpPr>
        <p:spPr>
          <a:xfrm>
            <a:off x="3653714" y="3520440"/>
            <a:ext cx="200779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500"/>
              </a:spcAft>
              <a:buNone/>
            </a:pPr>
            <a:r>
              <a:rPr lang="en-US" sz="130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과속 · 급가속 · 급제동</a:t>
            </a:r>
            <a:endParaRPr lang="en-US" sz="1300" dirty="0"/>
          </a:p>
          <a:p>
            <a:pPr marL="0" indent="0">
              <a:spcAft>
                <a:spcPts val="500"/>
              </a:spcAft>
              <a:buNone/>
            </a:pPr>
            <a:r>
              <a:rPr lang="en-US" sz="130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고RPM · 공회전 · 위치</a:t>
            </a:r>
            <a:endParaRPr lang="en-US" sz="1300" dirty="0"/>
          </a:p>
        </p:txBody>
      </p:sp>
      <p:sp>
        <p:nvSpPr>
          <p:cNvPr id="21" name="Shape 17"/>
          <p:cNvSpPr/>
          <p:nvPr/>
        </p:nvSpPr>
        <p:spPr>
          <a:xfrm>
            <a:off x="5963260" y="2944368"/>
            <a:ext cx="265176" cy="329184"/>
          </a:xfrm>
          <a:prstGeom prst="rightArrow">
            <a:avLst/>
          </a:prstGeom>
          <a:solidFill>
            <a:srgbClr val="0FA98F"/>
          </a:solidFill>
          <a:ln w="12700">
            <a:solidFill>
              <a:srgbClr val="0FA98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2" name="Shape 18"/>
          <p:cNvSpPr/>
          <p:nvPr/>
        </p:nvSpPr>
        <p:spPr>
          <a:xfrm>
            <a:off x="6301588" y="1737360"/>
            <a:ext cx="2464994" cy="2743200"/>
          </a:xfrm>
          <a:prstGeom prst="roundRect">
            <a:avLst>
              <a:gd name="adj" fmla="val 3710"/>
            </a:avLst>
          </a:prstGeom>
          <a:solidFill>
            <a:srgbClr val="F4F7FB"/>
          </a:solidFill>
          <a:ln w="6350">
            <a:solidFill>
              <a:srgbClr val="F4F7FB"/>
            </a:solidFill>
            <a:prstDash val="solid"/>
          </a:ln>
          <a:effectLst>
            <a:outerShdw blurRad="101600" dist="25400" dir="5400000" algn="bl" rotWithShape="0">
              <a:srgbClr val="0B1F3A">
                <a:alpha val="12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23" name="Shape 19"/>
          <p:cNvSpPr/>
          <p:nvPr/>
        </p:nvSpPr>
        <p:spPr>
          <a:xfrm>
            <a:off x="6530188" y="1920240"/>
            <a:ext cx="347472" cy="347472"/>
          </a:xfrm>
          <a:prstGeom prst="ellipse">
            <a:avLst/>
          </a:prstGeom>
          <a:solidFill>
            <a:srgbClr val="F08A24"/>
          </a:solidFill>
          <a:ln w="19050">
            <a:solidFill>
              <a:srgbClr val="FFFFFF"/>
            </a:solidFill>
            <a:prstDash val="solid"/>
          </a:ln>
          <a:effectLst>
            <a:outerShdw blurRad="50800" dist="127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24" name="Text 20"/>
          <p:cNvSpPr txBox="1"/>
          <p:nvPr/>
        </p:nvSpPr>
        <p:spPr>
          <a:xfrm>
            <a:off x="6530188" y="192024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200" dirty="0"/>
          </a:p>
        </p:txBody>
      </p:sp>
      <p:sp>
        <p:nvSpPr>
          <p:cNvPr id="25" name="Shape 21"/>
          <p:cNvSpPr/>
          <p:nvPr/>
        </p:nvSpPr>
        <p:spPr>
          <a:xfrm>
            <a:off x="7623581" y="1920240"/>
            <a:ext cx="914400" cy="914400"/>
          </a:xfrm>
          <a:prstGeom prst="ellipse">
            <a:avLst/>
          </a:prstGeom>
          <a:solidFill>
            <a:srgbClr val="0B1F3A"/>
          </a:solidFill>
          <a:ln w="12700">
            <a:solidFill>
              <a:srgbClr val="0B1F3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2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43037" y="2139696"/>
            <a:ext cx="475488" cy="475488"/>
          </a:xfrm>
          <a:prstGeom prst="rect">
            <a:avLst/>
          </a:prstGeom>
        </p:spPr>
      </p:pic>
      <p:sp>
        <p:nvSpPr>
          <p:cNvPr id="27" name="Text 22"/>
          <p:cNvSpPr txBox="1"/>
          <p:nvPr/>
        </p:nvSpPr>
        <p:spPr>
          <a:xfrm>
            <a:off x="6530188" y="3063240"/>
            <a:ext cx="200779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배차일보 대사</a:t>
            </a:r>
            <a:endParaRPr lang="en-US" sz="1700" dirty="0"/>
          </a:p>
        </p:txBody>
      </p:sp>
      <p:sp>
        <p:nvSpPr>
          <p:cNvPr id="28" name="Text 23"/>
          <p:cNvSpPr txBox="1"/>
          <p:nvPr/>
        </p:nvSpPr>
        <p:spPr>
          <a:xfrm>
            <a:off x="6530188" y="3520440"/>
            <a:ext cx="200779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500"/>
              </a:spcAft>
              <a:buNone/>
            </a:pPr>
            <a:r>
              <a:rPr lang="en-US" sz="12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배차-미운행 · 무배차-운행</a:t>
            </a:r>
            <a:endParaRPr lang="en-US" sz="1250" dirty="0"/>
          </a:p>
          <a:p>
            <a:pPr marL="0" indent="0">
              <a:spcAft>
                <a:spcPts val="500"/>
              </a:spcAft>
              <a:buNone/>
            </a:pPr>
            <a:r>
              <a:rPr lang="en-US" sz="12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시간불일치 · DTG 미수신</a:t>
            </a:r>
            <a:endParaRPr lang="en-US" sz="1250" dirty="0"/>
          </a:p>
        </p:txBody>
      </p:sp>
      <p:sp>
        <p:nvSpPr>
          <p:cNvPr id="29" name="Shape 24"/>
          <p:cNvSpPr/>
          <p:nvPr/>
        </p:nvSpPr>
        <p:spPr>
          <a:xfrm>
            <a:off x="8839733" y="2944368"/>
            <a:ext cx="265176" cy="329184"/>
          </a:xfrm>
          <a:prstGeom prst="rightArrow">
            <a:avLst/>
          </a:prstGeom>
          <a:solidFill>
            <a:srgbClr val="0FA98F"/>
          </a:solidFill>
          <a:ln w="12700">
            <a:solidFill>
              <a:srgbClr val="0FA98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0" name="Shape 25"/>
          <p:cNvSpPr/>
          <p:nvPr/>
        </p:nvSpPr>
        <p:spPr>
          <a:xfrm>
            <a:off x="9178061" y="1737360"/>
            <a:ext cx="2464994" cy="2743200"/>
          </a:xfrm>
          <a:prstGeom prst="roundRect">
            <a:avLst>
              <a:gd name="adj" fmla="val 3710"/>
            </a:avLst>
          </a:prstGeom>
          <a:solidFill>
            <a:srgbClr val="F4F7FB"/>
          </a:solidFill>
          <a:ln w="6350">
            <a:solidFill>
              <a:srgbClr val="F4F7FB"/>
            </a:solidFill>
            <a:prstDash val="solid"/>
          </a:ln>
          <a:effectLst>
            <a:outerShdw blurRad="101600" dist="25400" dir="5400000" algn="bl" rotWithShape="0">
              <a:srgbClr val="0B1F3A">
                <a:alpha val="12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31" name="Shape 26"/>
          <p:cNvSpPr/>
          <p:nvPr/>
        </p:nvSpPr>
        <p:spPr>
          <a:xfrm>
            <a:off x="9406661" y="1920240"/>
            <a:ext cx="347472" cy="347472"/>
          </a:xfrm>
          <a:prstGeom prst="ellipse">
            <a:avLst/>
          </a:prstGeom>
          <a:solidFill>
            <a:srgbClr val="F08A24"/>
          </a:solidFill>
          <a:ln w="19050">
            <a:solidFill>
              <a:srgbClr val="FFFFFF"/>
            </a:solidFill>
            <a:prstDash val="solid"/>
          </a:ln>
          <a:effectLst>
            <a:outerShdw blurRad="50800" dist="127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32" name="Text 27"/>
          <p:cNvSpPr txBox="1"/>
          <p:nvPr/>
        </p:nvSpPr>
        <p:spPr>
          <a:xfrm>
            <a:off x="9406661" y="192024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</a:t>
            </a:r>
            <a:endParaRPr lang="en-US" sz="1200" dirty="0"/>
          </a:p>
        </p:txBody>
      </p:sp>
      <p:sp>
        <p:nvSpPr>
          <p:cNvPr id="33" name="Shape 28"/>
          <p:cNvSpPr/>
          <p:nvPr/>
        </p:nvSpPr>
        <p:spPr>
          <a:xfrm>
            <a:off x="10500055" y="1920240"/>
            <a:ext cx="914400" cy="914400"/>
          </a:xfrm>
          <a:prstGeom prst="ellipse">
            <a:avLst/>
          </a:prstGeom>
          <a:solidFill>
            <a:srgbClr val="0B1F3A"/>
          </a:solidFill>
          <a:ln w="12700">
            <a:solidFill>
              <a:srgbClr val="0B1F3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34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19511" y="2139696"/>
            <a:ext cx="475488" cy="475488"/>
          </a:xfrm>
          <a:prstGeom prst="rect">
            <a:avLst/>
          </a:prstGeom>
        </p:spPr>
      </p:pic>
      <p:sp>
        <p:nvSpPr>
          <p:cNvPr id="35" name="Text 29"/>
          <p:cNvSpPr txBox="1"/>
          <p:nvPr/>
        </p:nvSpPr>
        <p:spPr>
          <a:xfrm>
            <a:off x="9406661" y="3063240"/>
            <a:ext cx="200779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eTAS 신고 전송</a:t>
            </a:r>
            <a:endParaRPr lang="en-US" sz="1700" dirty="0"/>
          </a:p>
        </p:txBody>
      </p:sp>
      <p:sp>
        <p:nvSpPr>
          <p:cNvPr id="36" name="Text 30"/>
          <p:cNvSpPr txBox="1"/>
          <p:nvPr/>
        </p:nvSpPr>
        <p:spPr>
          <a:xfrm>
            <a:off x="9406661" y="3520440"/>
            <a:ext cx="200779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500"/>
              </a:spcAft>
              <a:buNone/>
            </a:pPr>
            <a:r>
              <a:rPr lang="en-US" sz="130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신고 파일 자동 생성</a:t>
            </a:r>
            <a:endParaRPr lang="en-US" sz="1300" dirty="0"/>
          </a:p>
          <a:p>
            <a:pPr marL="0" indent="0">
              <a:spcAft>
                <a:spcPts val="500"/>
              </a:spcAft>
              <a:buNone/>
            </a:pPr>
            <a:r>
              <a:rPr lang="en-US" sz="130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전송 · 실패분 재전송</a:t>
            </a:r>
            <a:endParaRPr lang="en-US" sz="1300" dirty="0"/>
          </a:p>
        </p:txBody>
      </p:sp>
      <p:sp>
        <p:nvSpPr>
          <p:cNvPr id="37" name="Shape 31"/>
          <p:cNvSpPr/>
          <p:nvPr/>
        </p:nvSpPr>
        <p:spPr>
          <a:xfrm>
            <a:off x="548640" y="4846320"/>
            <a:ext cx="11094415" cy="822960"/>
          </a:xfrm>
          <a:prstGeom prst="roundRect">
            <a:avLst>
              <a:gd name="adj" fmla="val 11111"/>
            </a:avLst>
          </a:prstGeom>
          <a:solidFill>
            <a:srgbClr val="0B1F3A"/>
          </a:solidFill>
          <a:ln w="6350">
            <a:solidFill>
              <a:srgbClr val="0B1F3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8" name="Text 32"/>
          <p:cNvSpPr txBox="1"/>
          <p:nvPr/>
        </p:nvSpPr>
        <p:spPr>
          <a:xfrm>
            <a:off x="822960" y="4846320"/>
            <a:ext cx="1280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8FE3D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왜 다른가</a:t>
            </a:r>
            <a:endParaRPr lang="en-US" sz="1200" dirty="0"/>
          </a:p>
        </p:txBody>
      </p:sp>
      <p:sp>
        <p:nvSpPr>
          <p:cNvPr id="39" name="Text 33"/>
          <p:cNvSpPr txBox="1"/>
          <p:nvPr/>
        </p:nvSpPr>
        <p:spPr>
          <a:xfrm>
            <a:off x="2103120" y="4846320"/>
            <a:ext cx="298185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10초 항적 · 1초 정밀</a:t>
            </a:r>
            <a:endParaRPr lang="en-US" sz="1350" dirty="0"/>
          </a:p>
        </p:txBody>
      </p:sp>
      <p:sp>
        <p:nvSpPr>
          <p:cNvPr id="40" name="Text 34"/>
          <p:cNvSpPr txBox="1"/>
          <p:nvPr/>
        </p:nvSpPr>
        <p:spPr>
          <a:xfrm>
            <a:off x="5222138" y="4846320"/>
            <a:ext cx="298185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속도대 분포 · GPS 품질</a:t>
            </a:r>
            <a:endParaRPr lang="en-US" sz="1350" dirty="0"/>
          </a:p>
        </p:txBody>
      </p:sp>
      <p:sp>
        <p:nvSpPr>
          <p:cNvPr id="41" name="Text 35"/>
          <p:cNvSpPr txBox="1"/>
          <p:nvPr/>
        </p:nvSpPr>
        <p:spPr>
          <a:xfrm>
            <a:off x="8341157" y="4846320"/>
            <a:ext cx="298185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원본 3년 보관 · 재처리</a:t>
            </a:r>
            <a:endParaRPr lang="en-US" sz="13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0FA98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FMS · 차량정시성관리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9441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정류장별 계획 대비 도착 오차를 회차 · 차량 단위로 보고, 상습 지연 </a:t>
            </a:r>
            <a:r>
              <a:rPr lang="en-US" sz="2400" b="1" dirty="0" err="1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구간을</a:t>
            </a:r>
            <a:r>
              <a:rPr lang="en-US" sz="24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r>
              <a:rPr lang="ko-KR" altLang="en-US" sz="24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파악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9601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서울소프트 모빌하이 · 화면 속 인명·차량·금액은 데모용 데이터이며 일부 화면은 개인정보 보호를 위해 흐림 처리했습니다</a:t>
            </a:r>
            <a:endParaRPr lang="en-US" sz="800" dirty="0"/>
          </a:p>
        </p:txBody>
      </p:sp>
      <p:sp>
        <p:nvSpPr>
          <p:cNvPr id="5" name="Text 3"/>
          <p:cNvSpPr txBox="1"/>
          <p:nvPr/>
        </p:nvSpPr>
        <p:spPr>
          <a:xfrm>
            <a:off x="9814255" y="649224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MobilHi  ·  30</a:t>
            </a:r>
            <a:endParaRPr lang="en-US" sz="850" dirty="0"/>
          </a:p>
        </p:txBody>
      </p:sp>
      <p:sp>
        <p:nvSpPr>
          <p:cNvPr id="6" name="Shape 4"/>
          <p:cNvSpPr/>
          <p:nvPr/>
        </p:nvSpPr>
        <p:spPr>
          <a:xfrm>
            <a:off x="548640" y="1271016"/>
            <a:ext cx="6949440" cy="4624578"/>
          </a:xfrm>
          <a:prstGeom prst="roundRect">
            <a:avLst>
              <a:gd name="adj" fmla="val 1977"/>
            </a:avLst>
          </a:prstGeom>
          <a:solidFill>
            <a:srgbClr val="2A3644"/>
          </a:solidFill>
          <a:ln w="12700">
            <a:solidFill>
              <a:srgbClr val="2A3644"/>
            </a:solidFill>
            <a:prstDash val="solid"/>
          </a:ln>
          <a:effectLst>
            <a:outerShdw blurRad="152400" dist="50800" dir="54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7" name="Shape 5"/>
          <p:cNvSpPr/>
          <p:nvPr/>
        </p:nvSpPr>
        <p:spPr>
          <a:xfrm>
            <a:off x="676656" y="1362456"/>
            <a:ext cx="100584" cy="100584"/>
          </a:xfrm>
          <a:prstGeom prst="ellipse">
            <a:avLst/>
          </a:prstGeom>
          <a:solidFill>
            <a:srgbClr val="E5484D"/>
          </a:solidFill>
          <a:ln w="12700">
            <a:solidFill>
              <a:srgbClr val="E5484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Shape 6"/>
          <p:cNvSpPr/>
          <p:nvPr/>
        </p:nvSpPr>
        <p:spPr>
          <a:xfrm>
            <a:off x="841248" y="1362456"/>
            <a:ext cx="100584" cy="100584"/>
          </a:xfrm>
          <a:prstGeom prst="ellipse">
            <a:avLst/>
          </a:prstGeom>
          <a:solidFill>
            <a:srgbClr val="F2B01E"/>
          </a:solidFill>
          <a:ln w="12700">
            <a:solidFill>
              <a:srgbClr val="F2B01E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" name="Shape 7"/>
          <p:cNvSpPr/>
          <p:nvPr/>
        </p:nvSpPr>
        <p:spPr>
          <a:xfrm>
            <a:off x="1005840" y="1362456"/>
            <a:ext cx="100584" cy="100584"/>
          </a:xfrm>
          <a:prstGeom prst="ellipse">
            <a:avLst/>
          </a:prstGeom>
          <a:solidFill>
            <a:srgbClr val="3DBE5B"/>
          </a:solidFill>
          <a:ln w="12700">
            <a:solidFill>
              <a:srgbClr val="3DBE5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" name="Shape 8"/>
          <p:cNvSpPr/>
          <p:nvPr/>
        </p:nvSpPr>
        <p:spPr>
          <a:xfrm>
            <a:off x="1280160" y="1335024"/>
            <a:ext cx="6035040" cy="164592"/>
          </a:xfrm>
          <a:prstGeom prst="roundRect">
            <a:avLst>
              <a:gd name="adj" fmla="val 50000"/>
            </a:avLst>
          </a:prstGeom>
          <a:solidFill>
            <a:srgbClr val="3B4756"/>
          </a:solidFill>
          <a:ln w="12700">
            <a:solidFill>
              <a:srgbClr val="3B475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1" name="Text 9"/>
          <p:cNvSpPr txBox="1"/>
          <p:nvPr/>
        </p:nvSpPr>
        <p:spPr>
          <a:xfrm>
            <a:off x="1371600" y="1335024"/>
            <a:ext cx="5852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C4CD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모빌하이 › 운행관리 › FMS › 차량정시성관리</a:t>
            </a:r>
            <a:endParaRPr lang="en-US" sz="750" dirty="0"/>
          </a:p>
        </p:txBody>
      </p:sp>
      <p:sp>
        <p:nvSpPr>
          <p:cNvPr id="13" name="Shape 10"/>
          <p:cNvSpPr/>
          <p:nvPr/>
        </p:nvSpPr>
        <p:spPr>
          <a:xfrm>
            <a:off x="7863840" y="1737360"/>
            <a:ext cx="310896" cy="310896"/>
          </a:xfrm>
          <a:prstGeom prst="ellipse">
            <a:avLst/>
          </a:prstGeom>
          <a:solidFill>
            <a:srgbClr val="F08A24"/>
          </a:solidFill>
          <a:ln w="19050">
            <a:solidFill>
              <a:srgbClr val="FFFFFF"/>
            </a:solidFill>
            <a:prstDash val="solid"/>
          </a:ln>
          <a:effectLst>
            <a:outerShdw blurRad="50800" dist="127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14" name="Text 11"/>
          <p:cNvSpPr txBox="1"/>
          <p:nvPr/>
        </p:nvSpPr>
        <p:spPr>
          <a:xfrm>
            <a:off x="7863840" y="173736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100" dirty="0"/>
          </a:p>
        </p:txBody>
      </p:sp>
      <p:sp>
        <p:nvSpPr>
          <p:cNvPr id="15" name="Text 12"/>
          <p:cNvSpPr txBox="1"/>
          <p:nvPr/>
        </p:nvSpPr>
        <p:spPr>
          <a:xfrm>
            <a:off x="8275320" y="1719072"/>
            <a:ext cx="33677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정류장 × 회차 매트릭스</a:t>
            </a:r>
            <a:endParaRPr lang="en-US" sz="1400" dirty="0"/>
          </a:p>
        </p:txBody>
      </p:sp>
      <p:sp>
        <p:nvSpPr>
          <p:cNvPr id="16" name="Text 13"/>
          <p:cNvSpPr txBox="1"/>
          <p:nvPr/>
        </p:nvSpPr>
        <p:spPr>
          <a:xfrm>
            <a:off x="8275320" y="2048256"/>
            <a:ext cx="3367735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실제 도착시각과 계획 대비 오차(분)를 색으로</a:t>
            </a:r>
            <a:endParaRPr lang="en-US" sz="115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표시합니다.</a:t>
            </a:r>
            <a:endParaRPr lang="en-US" sz="1150" dirty="0"/>
          </a:p>
        </p:txBody>
      </p:sp>
      <p:sp>
        <p:nvSpPr>
          <p:cNvPr id="17" name="Shape 14"/>
          <p:cNvSpPr/>
          <p:nvPr/>
        </p:nvSpPr>
        <p:spPr>
          <a:xfrm>
            <a:off x="7863840" y="2816352"/>
            <a:ext cx="310896" cy="310896"/>
          </a:xfrm>
          <a:prstGeom prst="ellipse">
            <a:avLst/>
          </a:prstGeom>
          <a:solidFill>
            <a:srgbClr val="F08A24"/>
          </a:solidFill>
          <a:ln w="19050">
            <a:solidFill>
              <a:srgbClr val="FFFFFF"/>
            </a:solidFill>
            <a:prstDash val="solid"/>
          </a:ln>
          <a:effectLst>
            <a:outerShdw blurRad="50800" dist="127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18" name="Text 15"/>
          <p:cNvSpPr txBox="1"/>
          <p:nvPr/>
        </p:nvSpPr>
        <p:spPr>
          <a:xfrm>
            <a:off x="7863840" y="281635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100" dirty="0"/>
          </a:p>
        </p:txBody>
      </p:sp>
      <p:sp>
        <p:nvSpPr>
          <p:cNvPr id="19" name="Text 16"/>
          <p:cNvSpPr txBox="1"/>
          <p:nvPr/>
        </p:nvSpPr>
        <p:spPr>
          <a:xfrm>
            <a:off x="8275320" y="2798064"/>
            <a:ext cx="33677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±2분 정상 · ±5분 주의 · 초과 경보</a:t>
            </a:r>
            <a:endParaRPr lang="en-US" sz="1400" dirty="0"/>
          </a:p>
        </p:txBody>
      </p:sp>
      <p:sp>
        <p:nvSpPr>
          <p:cNvPr id="20" name="Text 17"/>
          <p:cNvSpPr txBox="1"/>
          <p:nvPr/>
        </p:nvSpPr>
        <p:spPr>
          <a:xfrm>
            <a:off x="8275320" y="3127248"/>
            <a:ext cx="3367735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GREEN · YELLOW · RED로 회차마다 정시성을</a:t>
            </a:r>
            <a:endParaRPr lang="en-US" sz="115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판정합니다.</a:t>
            </a:r>
            <a:endParaRPr lang="en-US" sz="1150" dirty="0"/>
          </a:p>
        </p:txBody>
      </p:sp>
      <p:sp>
        <p:nvSpPr>
          <p:cNvPr id="21" name="Shape 18"/>
          <p:cNvSpPr/>
          <p:nvPr/>
        </p:nvSpPr>
        <p:spPr>
          <a:xfrm>
            <a:off x="7863840" y="3895344"/>
            <a:ext cx="310896" cy="310896"/>
          </a:xfrm>
          <a:prstGeom prst="ellipse">
            <a:avLst/>
          </a:prstGeom>
          <a:solidFill>
            <a:srgbClr val="F08A24"/>
          </a:solidFill>
          <a:ln w="19050">
            <a:solidFill>
              <a:srgbClr val="FFFFFF"/>
            </a:solidFill>
            <a:prstDash val="solid"/>
          </a:ln>
          <a:effectLst>
            <a:outerShdw blurRad="50800" dist="127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22" name="Text 19"/>
          <p:cNvSpPr txBox="1"/>
          <p:nvPr/>
        </p:nvSpPr>
        <p:spPr>
          <a:xfrm>
            <a:off x="7863840" y="3895344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100" dirty="0"/>
          </a:p>
        </p:txBody>
      </p:sp>
      <p:sp>
        <p:nvSpPr>
          <p:cNvPr id="23" name="Text 20"/>
          <p:cNvSpPr txBox="1"/>
          <p:nvPr/>
        </p:nvSpPr>
        <p:spPr>
          <a:xfrm>
            <a:off x="8275320" y="3877056"/>
            <a:ext cx="33677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정류장 평균 편차</a:t>
            </a:r>
            <a:endParaRPr lang="en-US" sz="1400" dirty="0"/>
          </a:p>
        </p:txBody>
      </p:sp>
      <p:sp>
        <p:nvSpPr>
          <p:cNvPr id="24" name="Text 21"/>
          <p:cNvSpPr txBox="1"/>
          <p:nvPr/>
        </p:nvSpPr>
        <p:spPr>
          <a:xfrm>
            <a:off x="8275320" y="4206240"/>
            <a:ext cx="3367735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상습 지연 정류장을 평균 편차 행에서 찾아</a:t>
            </a:r>
            <a:endParaRPr lang="en-US" sz="115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시간표를 조정합니다.</a:t>
            </a:r>
            <a:endParaRPr lang="en-US" sz="1150" dirty="0"/>
          </a:p>
        </p:txBody>
      </p:sp>
      <p:sp>
        <p:nvSpPr>
          <p:cNvPr id="25" name="Text 22"/>
          <p:cNvSpPr txBox="1"/>
          <p:nvPr/>
        </p:nvSpPr>
        <p:spPr>
          <a:xfrm>
            <a:off x="548640" y="6124194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FA98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최적화 포인트</a:t>
            </a:r>
            <a:endParaRPr lang="en-US" sz="1050" dirty="0"/>
          </a:p>
        </p:txBody>
      </p:sp>
      <p:sp>
        <p:nvSpPr>
          <p:cNvPr id="26" name="Shape 23"/>
          <p:cNvSpPr/>
          <p:nvPr/>
        </p:nvSpPr>
        <p:spPr>
          <a:xfrm>
            <a:off x="1691640" y="6115050"/>
            <a:ext cx="1769364" cy="292608"/>
          </a:xfrm>
          <a:prstGeom prst="roundRect">
            <a:avLst>
              <a:gd name="adj" fmla="val 50000"/>
            </a:avLst>
          </a:prstGeom>
          <a:solidFill>
            <a:srgbClr val="D6F3EC"/>
          </a:solidFill>
          <a:ln w="12700">
            <a:solidFill>
              <a:srgbClr val="D6F3EC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7" name="Text 24"/>
          <p:cNvSpPr txBox="1"/>
          <p:nvPr/>
        </p:nvSpPr>
        <p:spPr>
          <a:xfrm>
            <a:off x="1691640" y="6115050"/>
            <a:ext cx="176936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춘천시민버스 방식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>
            <a:off x="3570732" y="6115050"/>
            <a:ext cx="1618488" cy="292608"/>
          </a:xfrm>
          <a:prstGeom prst="roundRect">
            <a:avLst>
              <a:gd name="adj" fmla="val 50000"/>
            </a:avLst>
          </a:prstGeom>
          <a:solidFill>
            <a:srgbClr val="D6F3EC"/>
          </a:solidFill>
          <a:ln w="12700">
            <a:solidFill>
              <a:srgbClr val="D6F3EC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9" name="Text 26"/>
          <p:cNvSpPr txBox="1"/>
          <p:nvPr/>
        </p:nvSpPr>
        <p:spPr>
          <a:xfrm>
            <a:off x="3570732" y="6115050"/>
            <a:ext cx="16184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정류장 이력조회</a:t>
            </a:r>
            <a:endParaRPr lang="en-US" sz="1050" dirty="0"/>
          </a:p>
        </p:txBody>
      </p:sp>
      <p:sp>
        <p:nvSpPr>
          <p:cNvPr id="30" name="Shape 27"/>
          <p:cNvSpPr/>
          <p:nvPr/>
        </p:nvSpPr>
        <p:spPr>
          <a:xfrm>
            <a:off x="5298948" y="6115050"/>
            <a:ext cx="1769364" cy="292608"/>
          </a:xfrm>
          <a:prstGeom prst="roundRect">
            <a:avLst>
              <a:gd name="adj" fmla="val 50000"/>
            </a:avLst>
          </a:prstGeom>
          <a:solidFill>
            <a:srgbClr val="D6F3EC"/>
          </a:solidFill>
          <a:ln w="12700">
            <a:solidFill>
              <a:srgbClr val="D6F3EC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1" name="Text 28"/>
          <p:cNvSpPr txBox="1"/>
          <p:nvPr/>
        </p:nvSpPr>
        <p:spPr>
          <a:xfrm>
            <a:off x="5298948" y="6115050"/>
            <a:ext cx="176936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시간표 조정 근거</a:t>
            </a:r>
            <a:endParaRPr lang="en-US" sz="1050" dirty="0"/>
          </a:p>
        </p:txBody>
      </p:sp>
      <p:pic>
        <p:nvPicPr>
          <p:cNvPr id="32" name="Picture 31" descr="demo_fms_punct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" y="1563624"/>
            <a:ext cx="6858000" cy="428625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0FA98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DTG 분석 · 배차일보 대사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9441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배차(계획)와 DTG 실제 운행을 자동 대사해 배차 · 근태 · 수입금을 검증합니다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9601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서울소프트 모빌하이 · 화면 속 인명·차량·금액은 데모용 데이터이며 일부 화면은 개인정보 보호를 위해 흐림 처리했습니다</a:t>
            </a:r>
            <a:endParaRPr lang="en-US" sz="800" dirty="0"/>
          </a:p>
        </p:txBody>
      </p:sp>
      <p:sp>
        <p:nvSpPr>
          <p:cNvPr id="5" name="Text 3"/>
          <p:cNvSpPr txBox="1"/>
          <p:nvPr/>
        </p:nvSpPr>
        <p:spPr>
          <a:xfrm>
            <a:off x="9814255" y="649224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MobilHi  ·  31</a:t>
            </a:r>
            <a:endParaRPr lang="en-US" sz="850" dirty="0"/>
          </a:p>
        </p:txBody>
      </p:sp>
      <p:sp>
        <p:nvSpPr>
          <p:cNvPr id="6" name="Shape 4"/>
          <p:cNvSpPr/>
          <p:nvPr/>
        </p:nvSpPr>
        <p:spPr>
          <a:xfrm>
            <a:off x="548640" y="1271016"/>
            <a:ext cx="6949440" cy="4624578"/>
          </a:xfrm>
          <a:prstGeom prst="roundRect">
            <a:avLst>
              <a:gd name="adj" fmla="val 1977"/>
            </a:avLst>
          </a:prstGeom>
          <a:solidFill>
            <a:srgbClr val="2A3644"/>
          </a:solidFill>
          <a:ln w="12700">
            <a:solidFill>
              <a:srgbClr val="2A3644"/>
            </a:solidFill>
            <a:prstDash val="solid"/>
          </a:ln>
          <a:effectLst>
            <a:outerShdw blurRad="152400" dist="50800" dir="54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7" name="Shape 5"/>
          <p:cNvSpPr/>
          <p:nvPr/>
        </p:nvSpPr>
        <p:spPr>
          <a:xfrm>
            <a:off x="676656" y="1362456"/>
            <a:ext cx="100584" cy="100584"/>
          </a:xfrm>
          <a:prstGeom prst="ellipse">
            <a:avLst/>
          </a:prstGeom>
          <a:solidFill>
            <a:srgbClr val="E5484D"/>
          </a:solidFill>
          <a:ln w="12700">
            <a:solidFill>
              <a:srgbClr val="E5484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Shape 6"/>
          <p:cNvSpPr/>
          <p:nvPr/>
        </p:nvSpPr>
        <p:spPr>
          <a:xfrm>
            <a:off x="841248" y="1362456"/>
            <a:ext cx="100584" cy="100584"/>
          </a:xfrm>
          <a:prstGeom prst="ellipse">
            <a:avLst/>
          </a:prstGeom>
          <a:solidFill>
            <a:srgbClr val="F2B01E"/>
          </a:solidFill>
          <a:ln w="12700">
            <a:solidFill>
              <a:srgbClr val="F2B01E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" name="Shape 7"/>
          <p:cNvSpPr/>
          <p:nvPr/>
        </p:nvSpPr>
        <p:spPr>
          <a:xfrm>
            <a:off x="1005840" y="1362456"/>
            <a:ext cx="100584" cy="100584"/>
          </a:xfrm>
          <a:prstGeom prst="ellipse">
            <a:avLst/>
          </a:prstGeom>
          <a:solidFill>
            <a:srgbClr val="3DBE5B"/>
          </a:solidFill>
          <a:ln w="12700">
            <a:solidFill>
              <a:srgbClr val="3DBE5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" name="Shape 8"/>
          <p:cNvSpPr/>
          <p:nvPr/>
        </p:nvSpPr>
        <p:spPr>
          <a:xfrm>
            <a:off x="1280160" y="1335024"/>
            <a:ext cx="6035040" cy="164592"/>
          </a:xfrm>
          <a:prstGeom prst="roundRect">
            <a:avLst>
              <a:gd name="adj" fmla="val 50000"/>
            </a:avLst>
          </a:prstGeom>
          <a:solidFill>
            <a:srgbClr val="3B4756"/>
          </a:solidFill>
          <a:ln w="12700">
            <a:solidFill>
              <a:srgbClr val="3B475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1" name="Text 9"/>
          <p:cNvSpPr txBox="1"/>
          <p:nvPr/>
        </p:nvSpPr>
        <p:spPr>
          <a:xfrm>
            <a:off x="1371600" y="1335024"/>
            <a:ext cx="5852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C4CD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모빌하이 › 운행관리 › DTG 분석 › 배차일보 대사</a:t>
            </a:r>
            <a:endParaRPr lang="en-US" sz="750" dirty="0"/>
          </a:p>
        </p:txBody>
      </p:sp>
      <p:sp>
        <p:nvSpPr>
          <p:cNvPr id="13" name="Shape 10"/>
          <p:cNvSpPr/>
          <p:nvPr/>
        </p:nvSpPr>
        <p:spPr>
          <a:xfrm>
            <a:off x="7863840" y="1737360"/>
            <a:ext cx="310896" cy="310896"/>
          </a:xfrm>
          <a:prstGeom prst="ellipse">
            <a:avLst/>
          </a:prstGeom>
          <a:solidFill>
            <a:srgbClr val="F08A24"/>
          </a:solidFill>
          <a:ln w="19050">
            <a:solidFill>
              <a:srgbClr val="FFFFFF"/>
            </a:solidFill>
            <a:prstDash val="solid"/>
          </a:ln>
          <a:effectLst>
            <a:outerShdw blurRad="50800" dist="127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14" name="Text 11"/>
          <p:cNvSpPr txBox="1"/>
          <p:nvPr/>
        </p:nvSpPr>
        <p:spPr>
          <a:xfrm>
            <a:off x="7863840" y="173736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100" dirty="0"/>
          </a:p>
        </p:txBody>
      </p:sp>
      <p:sp>
        <p:nvSpPr>
          <p:cNvPr id="15" name="Text 12"/>
          <p:cNvSpPr txBox="1"/>
          <p:nvPr/>
        </p:nvSpPr>
        <p:spPr>
          <a:xfrm>
            <a:off x="8275320" y="1719072"/>
            <a:ext cx="33677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배차 ↔ DTG 실제 운행</a:t>
            </a:r>
            <a:endParaRPr lang="en-US" sz="1400" dirty="0"/>
          </a:p>
        </p:txBody>
      </p:sp>
      <p:sp>
        <p:nvSpPr>
          <p:cNvPr id="16" name="Text 13"/>
          <p:cNvSpPr txBox="1"/>
          <p:nvPr/>
        </p:nvSpPr>
        <p:spPr>
          <a:xfrm>
            <a:off x="8275320" y="2048256"/>
            <a:ext cx="3367735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배차한 차·시각과 DTG가 기록한 실제 출발·회차를</a:t>
            </a:r>
            <a:endParaRPr lang="en-US" sz="115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승무 단위로 맞춥니다.</a:t>
            </a:r>
            <a:endParaRPr lang="en-US" sz="1150" dirty="0"/>
          </a:p>
        </p:txBody>
      </p:sp>
      <p:sp>
        <p:nvSpPr>
          <p:cNvPr id="17" name="Shape 14"/>
          <p:cNvSpPr/>
          <p:nvPr/>
        </p:nvSpPr>
        <p:spPr>
          <a:xfrm>
            <a:off x="7863840" y="2816352"/>
            <a:ext cx="310896" cy="310896"/>
          </a:xfrm>
          <a:prstGeom prst="ellipse">
            <a:avLst/>
          </a:prstGeom>
          <a:solidFill>
            <a:srgbClr val="F08A24"/>
          </a:solidFill>
          <a:ln w="19050">
            <a:solidFill>
              <a:srgbClr val="FFFFFF"/>
            </a:solidFill>
            <a:prstDash val="solid"/>
          </a:ln>
          <a:effectLst>
            <a:outerShdw blurRad="50800" dist="127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18" name="Text 15"/>
          <p:cNvSpPr txBox="1"/>
          <p:nvPr/>
        </p:nvSpPr>
        <p:spPr>
          <a:xfrm>
            <a:off x="7863840" y="281635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100" dirty="0"/>
          </a:p>
        </p:txBody>
      </p:sp>
      <p:sp>
        <p:nvSpPr>
          <p:cNvPr id="19" name="Text 16"/>
          <p:cNvSpPr txBox="1"/>
          <p:nvPr/>
        </p:nvSpPr>
        <p:spPr>
          <a:xfrm>
            <a:off x="8275320" y="2798064"/>
            <a:ext cx="33677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미운행 · 무배차 · 시간불일치</a:t>
            </a:r>
            <a:endParaRPr lang="en-US" sz="1400" dirty="0"/>
          </a:p>
        </p:txBody>
      </p:sp>
      <p:sp>
        <p:nvSpPr>
          <p:cNvPr id="20" name="Text 17"/>
          <p:cNvSpPr txBox="1"/>
          <p:nvPr/>
        </p:nvSpPr>
        <p:spPr>
          <a:xfrm>
            <a:off x="8275320" y="3127248"/>
            <a:ext cx="3367735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배차-미운행, 무배차-운행, 허용오차 초과, DTG</a:t>
            </a:r>
            <a:endParaRPr lang="en-US" sz="115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미수신을 자동으로 표시합니다.</a:t>
            </a:r>
            <a:endParaRPr lang="en-US" sz="1150" dirty="0"/>
          </a:p>
        </p:txBody>
      </p:sp>
      <p:sp>
        <p:nvSpPr>
          <p:cNvPr id="21" name="Shape 18"/>
          <p:cNvSpPr/>
          <p:nvPr/>
        </p:nvSpPr>
        <p:spPr>
          <a:xfrm>
            <a:off x="7863840" y="3895344"/>
            <a:ext cx="310896" cy="310896"/>
          </a:xfrm>
          <a:prstGeom prst="ellipse">
            <a:avLst/>
          </a:prstGeom>
          <a:solidFill>
            <a:srgbClr val="F08A24"/>
          </a:solidFill>
          <a:ln w="19050">
            <a:solidFill>
              <a:srgbClr val="FFFFFF"/>
            </a:solidFill>
            <a:prstDash val="solid"/>
          </a:ln>
          <a:effectLst>
            <a:outerShdw blurRad="50800" dist="127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22" name="Text 19"/>
          <p:cNvSpPr txBox="1"/>
          <p:nvPr/>
        </p:nvSpPr>
        <p:spPr>
          <a:xfrm>
            <a:off x="7863840" y="3895344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100" dirty="0"/>
          </a:p>
        </p:txBody>
      </p:sp>
      <p:sp>
        <p:nvSpPr>
          <p:cNvPr id="23" name="Text 20"/>
          <p:cNvSpPr txBox="1"/>
          <p:nvPr/>
        </p:nvSpPr>
        <p:spPr>
          <a:xfrm>
            <a:off x="8275320" y="3877056"/>
            <a:ext cx="33677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근태 · 급여 검증 근거</a:t>
            </a:r>
            <a:endParaRPr lang="en-US" sz="1400" dirty="0"/>
          </a:p>
        </p:txBody>
      </p:sp>
      <p:sp>
        <p:nvSpPr>
          <p:cNvPr id="24" name="Text 21"/>
          <p:cNvSpPr txBox="1"/>
          <p:nvPr/>
        </p:nvSpPr>
        <p:spPr>
          <a:xfrm>
            <a:off x="8275320" y="4206240"/>
            <a:ext cx="3367735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판정 결과가 근태 승무 인정과 급여 계산의 신뢰도</a:t>
            </a:r>
            <a:endParaRPr lang="en-US" sz="115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근거가 됩니다.</a:t>
            </a:r>
            <a:endParaRPr lang="en-US" sz="1150" dirty="0"/>
          </a:p>
        </p:txBody>
      </p:sp>
      <p:sp>
        <p:nvSpPr>
          <p:cNvPr id="25" name="Text 22"/>
          <p:cNvSpPr txBox="1"/>
          <p:nvPr/>
        </p:nvSpPr>
        <p:spPr>
          <a:xfrm>
            <a:off x="548640" y="6124194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FA98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최적화 포인트</a:t>
            </a:r>
            <a:endParaRPr lang="en-US" sz="1050" dirty="0"/>
          </a:p>
        </p:txBody>
      </p:sp>
      <p:sp>
        <p:nvSpPr>
          <p:cNvPr id="26" name="Shape 23"/>
          <p:cNvSpPr/>
          <p:nvPr/>
        </p:nvSpPr>
        <p:spPr>
          <a:xfrm>
            <a:off x="1691640" y="6115050"/>
            <a:ext cx="1467612" cy="292608"/>
          </a:xfrm>
          <a:prstGeom prst="roundRect">
            <a:avLst>
              <a:gd name="adj" fmla="val 50000"/>
            </a:avLst>
          </a:prstGeom>
          <a:solidFill>
            <a:srgbClr val="D6F3EC"/>
          </a:solidFill>
          <a:ln w="12700">
            <a:solidFill>
              <a:srgbClr val="D6F3EC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7" name="Text 24"/>
          <p:cNvSpPr txBox="1"/>
          <p:nvPr/>
        </p:nvSpPr>
        <p:spPr>
          <a:xfrm>
            <a:off x="1691640" y="6115050"/>
            <a:ext cx="146761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공항버스 방식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>
            <a:off x="3268980" y="6115050"/>
            <a:ext cx="1467612" cy="292608"/>
          </a:xfrm>
          <a:prstGeom prst="roundRect">
            <a:avLst>
              <a:gd name="adj" fmla="val 50000"/>
            </a:avLst>
          </a:prstGeom>
          <a:solidFill>
            <a:srgbClr val="D6F3EC"/>
          </a:solidFill>
          <a:ln w="12700">
            <a:solidFill>
              <a:srgbClr val="D6F3EC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9" name="Text 26"/>
          <p:cNvSpPr txBox="1"/>
          <p:nvPr/>
        </p:nvSpPr>
        <p:spPr>
          <a:xfrm>
            <a:off x="3268980" y="6115050"/>
            <a:ext cx="146761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허용오차 설정</a:t>
            </a:r>
            <a:endParaRPr lang="en-US" sz="1050" dirty="0"/>
          </a:p>
        </p:txBody>
      </p:sp>
      <p:sp>
        <p:nvSpPr>
          <p:cNvPr id="30" name="Shape 27"/>
          <p:cNvSpPr/>
          <p:nvPr/>
        </p:nvSpPr>
        <p:spPr>
          <a:xfrm>
            <a:off x="4846320" y="6115050"/>
            <a:ext cx="2071116" cy="292608"/>
          </a:xfrm>
          <a:prstGeom prst="roundRect">
            <a:avLst>
              <a:gd name="adj" fmla="val 50000"/>
            </a:avLst>
          </a:prstGeom>
          <a:solidFill>
            <a:srgbClr val="D6F3EC"/>
          </a:solidFill>
          <a:ln w="12700">
            <a:solidFill>
              <a:srgbClr val="D6F3EC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1" name="Text 28"/>
          <p:cNvSpPr txBox="1"/>
          <p:nvPr/>
        </p:nvSpPr>
        <p:spPr>
          <a:xfrm>
            <a:off x="4846320" y="6115050"/>
            <a:ext cx="207111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근태 승무 인정 근거</a:t>
            </a:r>
            <a:endParaRPr lang="en-US" sz="1050" dirty="0"/>
          </a:p>
        </p:txBody>
      </p:sp>
      <p:pic>
        <p:nvPicPr>
          <p:cNvPr id="32" name="Picture 31" descr="demo_dtg_chec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" y="1563624"/>
            <a:ext cx="6858000" cy="428625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0B1F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863840" y="822960"/>
            <a:ext cx="5120640" cy="5120640"/>
          </a:xfrm>
          <a:prstGeom prst="ellipse">
            <a:avLst/>
          </a:prstGeom>
          <a:solidFill>
            <a:srgbClr val="14315A"/>
          </a:solidFill>
          <a:ln w="12700">
            <a:solidFill>
              <a:srgbClr val="14315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" name="Shape 1"/>
          <p:cNvSpPr/>
          <p:nvPr/>
        </p:nvSpPr>
        <p:spPr>
          <a:xfrm>
            <a:off x="9418320" y="2377440"/>
            <a:ext cx="2011680" cy="2011680"/>
          </a:xfrm>
          <a:prstGeom prst="ellipse">
            <a:avLst/>
          </a:prstGeom>
          <a:solidFill>
            <a:srgbClr val="0FA98F"/>
          </a:solidFill>
          <a:ln w="12700">
            <a:solidFill>
              <a:srgbClr val="0FA98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" name="Text 2"/>
          <p:cNvSpPr txBox="1"/>
          <p:nvPr/>
        </p:nvSpPr>
        <p:spPr>
          <a:xfrm>
            <a:off x="548640" y="1554480"/>
            <a:ext cx="3657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7200" b="1" dirty="0">
                <a:solidFill>
                  <a:srgbClr val="8FE3D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04</a:t>
            </a:r>
            <a:endParaRPr lang="en-US" sz="7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834640"/>
            <a:ext cx="7772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안전 · AI</a:t>
            </a:r>
            <a:endParaRPr lang="en-US" sz="40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3886200"/>
            <a:ext cx="71323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600" dirty="0">
                <a:solidFill>
                  <a:srgbClr val="C9D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출근 음주측정부터 대체기사 배차까지 — 결행 없는 운행을 위한 IoT와 AI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9814255" y="649224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7F93A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MobilHi  ·  32</a:t>
            </a:r>
            <a:endParaRPr lang="en-US" sz="8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0FA98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음주측정 IoT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9441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출근 음주측정 결과가 ERP에 실시간으로 남고, 운행불가는 </a:t>
            </a:r>
            <a:r>
              <a:rPr lang="en-US" sz="2600" b="1" dirty="0" err="1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즉시</a:t>
            </a:r>
            <a:r>
              <a:rPr lang="en-US" sz="26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r>
              <a:rPr lang="en-US" sz="2600" b="1" dirty="0" err="1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통보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9601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서울소프트 모빌하이 · 화면 속 인명·차량·금액은 데모용 데이터이며 일부 화면은 개인정보 보호를 위해 흐림 처리했습니다</a:t>
            </a:r>
            <a:endParaRPr lang="en-US" sz="800" dirty="0"/>
          </a:p>
        </p:txBody>
      </p:sp>
      <p:sp>
        <p:nvSpPr>
          <p:cNvPr id="5" name="Text 3"/>
          <p:cNvSpPr txBox="1"/>
          <p:nvPr/>
        </p:nvSpPr>
        <p:spPr>
          <a:xfrm>
            <a:off x="9814255" y="649224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MobilHi  ·  33</a:t>
            </a:r>
            <a:endParaRPr lang="en-US" sz="850" dirty="0"/>
          </a:p>
        </p:txBody>
      </p:sp>
      <p:sp>
        <p:nvSpPr>
          <p:cNvPr id="6" name="Shape 4"/>
          <p:cNvSpPr/>
          <p:nvPr/>
        </p:nvSpPr>
        <p:spPr>
          <a:xfrm>
            <a:off x="548640" y="1737360"/>
            <a:ext cx="2464994" cy="2743200"/>
          </a:xfrm>
          <a:prstGeom prst="roundRect">
            <a:avLst>
              <a:gd name="adj" fmla="val 3710"/>
            </a:avLst>
          </a:prstGeom>
          <a:solidFill>
            <a:srgbClr val="F4F7FB"/>
          </a:solidFill>
          <a:ln w="6350">
            <a:solidFill>
              <a:srgbClr val="F4F7FB"/>
            </a:solidFill>
            <a:prstDash val="solid"/>
          </a:ln>
          <a:effectLst>
            <a:outerShdw blurRad="101600" dist="25400" dir="5400000" algn="bl" rotWithShape="0">
              <a:srgbClr val="0B1F3A">
                <a:alpha val="12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7" name="Shape 5"/>
          <p:cNvSpPr/>
          <p:nvPr/>
        </p:nvSpPr>
        <p:spPr>
          <a:xfrm>
            <a:off x="777240" y="1920240"/>
            <a:ext cx="347472" cy="347472"/>
          </a:xfrm>
          <a:prstGeom prst="ellipse">
            <a:avLst/>
          </a:prstGeom>
          <a:solidFill>
            <a:srgbClr val="F08A24"/>
          </a:solidFill>
          <a:ln w="19050">
            <a:solidFill>
              <a:srgbClr val="FFFFFF"/>
            </a:solidFill>
            <a:prstDash val="solid"/>
          </a:ln>
          <a:effectLst>
            <a:outerShdw blurRad="50800" dist="127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8" name="Text 6"/>
          <p:cNvSpPr txBox="1"/>
          <p:nvPr/>
        </p:nvSpPr>
        <p:spPr>
          <a:xfrm>
            <a:off x="777240" y="192024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1870634" y="1920240"/>
            <a:ext cx="914400" cy="914400"/>
          </a:xfrm>
          <a:prstGeom prst="ellipse">
            <a:avLst/>
          </a:prstGeom>
          <a:solidFill>
            <a:srgbClr val="0B1F3A"/>
          </a:solidFill>
          <a:ln w="12700">
            <a:solidFill>
              <a:srgbClr val="0B1F3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0090" y="2139696"/>
            <a:ext cx="475488" cy="475488"/>
          </a:xfrm>
          <a:prstGeom prst="rect">
            <a:avLst/>
          </a:prstGeom>
        </p:spPr>
      </p:pic>
      <p:sp>
        <p:nvSpPr>
          <p:cNvPr id="11" name="Text 8"/>
          <p:cNvSpPr txBox="1"/>
          <p:nvPr/>
        </p:nvSpPr>
        <p:spPr>
          <a:xfrm>
            <a:off x="777240" y="3063240"/>
            <a:ext cx="200779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측정</a:t>
            </a:r>
            <a:endParaRPr lang="en-US" sz="1700" dirty="0"/>
          </a:p>
        </p:txBody>
      </p:sp>
      <p:sp>
        <p:nvSpPr>
          <p:cNvPr id="12" name="Text 9"/>
          <p:cNvSpPr txBox="1"/>
          <p:nvPr/>
        </p:nvSpPr>
        <p:spPr>
          <a:xfrm>
            <a:off x="777240" y="3520440"/>
            <a:ext cx="200779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500"/>
              </a:spcAft>
              <a:buNone/>
            </a:pPr>
            <a:r>
              <a:rPr lang="en-US" sz="130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키오스크 (생체인식)</a:t>
            </a:r>
            <a:endParaRPr lang="en-US" sz="1300" dirty="0"/>
          </a:p>
          <a:p>
            <a:pPr marL="0" indent="0">
              <a:spcAft>
                <a:spcPts val="500"/>
              </a:spcAft>
              <a:buNone/>
            </a:pPr>
            <a:r>
              <a:rPr lang="en-US" sz="130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노트북형 · 블루투스형</a:t>
            </a:r>
            <a:endParaRPr lang="en-US" sz="1300" dirty="0"/>
          </a:p>
        </p:txBody>
      </p:sp>
      <p:sp>
        <p:nvSpPr>
          <p:cNvPr id="13" name="Shape 10"/>
          <p:cNvSpPr/>
          <p:nvPr/>
        </p:nvSpPr>
        <p:spPr>
          <a:xfrm>
            <a:off x="3086786" y="2944368"/>
            <a:ext cx="265176" cy="329184"/>
          </a:xfrm>
          <a:prstGeom prst="rightArrow">
            <a:avLst/>
          </a:prstGeom>
          <a:solidFill>
            <a:srgbClr val="0FA98F"/>
          </a:solidFill>
          <a:ln w="12700">
            <a:solidFill>
              <a:srgbClr val="0FA98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4" name="Shape 11"/>
          <p:cNvSpPr/>
          <p:nvPr/>
        </p:nvSpPr>
        <p:spPr>
          <a:xfrm>
            <a:off x="3425114" y="1737360"/>
            <a:ext cx="2464994" cy="2743200"/>
          </a:xfrm>
          <a:prstGeom prst="roundRect">
            <a:avLst>
              <a:gd name="adj" fmla="val 3710"/>
            </a:avLst>
          </a:prstGeom>
          <a:solidFill>
            <a:srgbClr val="F4F7FB"/>
          </a:solidFill>
          <a:ln w="6350">
            <a:solidFill>
              <a:srgbClr val="F4F7FB"/>
            </a:solidFill>
            <a:prstDash val="solid"/>
          </a:ln>
          <a:effectLst>
            <a:outerShdw blurRad="101600" dist="25400" dir="5400000" algn="bl" rotWithShape="0">
              <a:srgbClr val="0B1F3A">
                <a:alpha val="12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15" name="Shape 12"/>
          <p:cNvSpPr/>
          <p:nvPr/>
        </p:nvSpPr>
        <p:spPr>
          <a:xfrm>
            <a:off x="3653714" y="1920240"/>
            <a:ext cx="347472" cy="347472"/>
          </a:xfrm>
          <a:prstGeom prst="ellipse">
            <a:avLst/>
          </a:prstGeom>
          <a:solidFill>
            <a:srgbClr val="F08A24"/>
          </a:solidFill>
          <a:ln w="19050">
            <a:solidFill>
              <a:srgbClr val="FFFFFF"/>
            </a:solidFill>
            <a:prstDash val="solid"/>
          </a:ln>
          <a:effectLst>
            <a:outerShdw blurRad="50800" dist="127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16" name="Text 13"/>
          <p:cNvSpPr txBox="1"/>
          <p:nvPr/>
        </p:nvSpPr>
        <p:spPr>
          <a:xfrm>
            <a:off x="3653714" y="192024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4747108" y="1920240"/>
            <a:ext cx="914400" cy="914400"/>
          </a:xfrm>
          <a:prstGeom prst="ellipse">
            <a:avLst/>
          </a:prstGeom>
          <a:solidFill>
            <a:srgbClr val="0B1F3A"/>
          </a:solidFill>
          <a:ln w="12700">
            <a:solidFill>
              <a:srgbClr val="0B1F3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1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6564" y="2139696"/>
            <a:ext cx="475488" cy="475488"/>
          </a:xfrm>
          <a:prstGeom prst="rect">
            <a:avLst/>
          </a:prstGeom>
        </p:spPr>
      </p:pic>
      <p:sp>
        <p:nvSpPr>
          <p:cNvPr id="19" name="Text 15"/>
          <p:cNvSpPr txBox="1"/>
          <p:nvPr/>
        </p:nvSpPr>
        <p:spPr>
          <a:xfrm>
            <a:off x="3653714" y="3063240"/>
            <a:ext cx="200779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실시간 전송</a:t>
            </a:r>
            <a:endParaRPr lang="en-US" sz="1700" dirty="0"/>
          </a:p>
        </p:txBody>
      </p:sp>
      <p:sp>
        <p:nvSpPr>
          <p:cNvPr id="20" name="Text 16"/>
          <p:cNvSpPr txBox="1"/>
          <p:nvPr/>
        </p:nvSpPr>
        <p:spPr>
          <a:xfrm>
            <a:off x="3653714" y="3520440"/>
            <a:ext cx="200779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500"/>
              </a:spcAft>
              <a:buNone/>
            </a:pPr>
            <a:r>
              <a:rPr lang="en-US" sz="120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측정자 · 시각 · 판정 · 사진</a:t>
            </a:r>
            <a:endParaRPr lang="en-US" sz="1200" dirty="0"/>
          </a:p>
          <a:p>
            <a:pPr marL="0" indent="0">
              <a:spcAft>
                <a:spcPts val="500"/>
              </a:spcAft>
              <a:buNone/>
            </a:pPr>
            <a:r>
              <a:rPr lang="en-US" sz="120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→ ERP 근태 기록</a:t>
            </a:r>
            <a:endParaRPr lang="en-US" sz="1200" dirty="0"/>
          </a:p>
        </p:txBody>
      </p:sp>
      <p:sp>
        <p:nvSpPr>
          <p:cNvPr id="21" name="Shape 17"/>
          <p:cNvSpPr/>
          <p:nvPr/>
        </p:nvSpPr>
        <p:spPr>
          <a:xfrm>
            <a:off x="5963260" y="2944368"/>
            <a:ext cx="265176" cy="329184"/>
          </a:xfrm>
          <a:prstGeom prst="rightArrow">
            <a:avLst/>
          </a:prstGeom>
          <a:solidFill>
            <a:srgbClr val="0FA98F"/>
          </a:solidFill>
          <a:ln w="12700">
            <a:solidFill>
              <a:srgbClr val="0FA98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2" name="Shape 18"/>
          <p:cNvSpPr/>
          <p:nvPr/>
        </p:nvSpPr>
        <p:spPr>
          <a:xfrm>
            <a:off x="6301588" y="1737360"/>
            <a:ext cx="2464994" cy="2743200"/>
          </a:xfrm>
          <a:prstGeom prst="roundRect">
            <a:avLst>
              <a:gd name="adj" fmla="val 3710"/>
            </a:avLst>
          </a:prstGeom>
          <a:solidFill>
            <a:srgbClr val="F4F7FB"/>
          </a:solidFill>
          <a:ln w="6350">
            <a:solidFill>
              <a:srgbClr val="F4F7FB"/>
            </a:solidFill>
            <a:prstDash val="solid"/>
          </a:ln>
          <a:effectLst>
            <a:outerShdw blurRad="101600" dist="25400" dir="5400000" algn="bl" rotWithShape="0">
              <a:srgbClr val="0B1F3A">
                <a:alpha val="12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23" name="Shape 19"/>
          <p:cNvSpPr/>
          <p:nvPr/>
        </p:nvSpPr>
        <p:spPr>
          <a:xfrm>
            <a:off x="6530188" y="1920240"/>
            <a:ext cx="347472" cy="347472"/>
          </a:xfrm>
          <a:prstGeom prst="ellipse">
            <a:avLst/>
          </a:prstGeom>
          <a:solidFill>
            <a:srgbClr val="F08A24"/>
          </a:solidFill>
          <a:ln w="19050">
            <a:solidFill>
              <a:srgbClr val="FFFFFF"/>
            </a:solidFill>
            <a:prstDash val="solid"/>
          </a:ln>
          <a:effectLst>
            <a:outerShdw blurRad="50800" dist="127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24" name="Text 20"/>
          <p:cNvSpPr txBox="1"/>
          <p:nvPr/>
        </p:nvSpPr>
        <p:spPr>
          <a:xfrm>
            <a:off x="6530188" y="192024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200" dirty="0"/>
          </a:p>
        </p:txBody>
      </p:sp>
      <p:sp>
        <p:nvSpPr>
          <p:cNvPr id="25" name="Shape 21"/>
          <p:cNvSpPr/>
          <p:nvPr/>
        </p:nvSpPr>
        <p:spPr>
          <a:xfrm>
            <a:off x="7623581" y="1920240"/>
            <a:ext cx="914400" cy="914400"/>
          </a:xfrm>
          <a:prstGeom prst="ellipse">
            <a:avLst/>
          </a:prstGeom>
          <a:solidFill>
            <a:srgbClr val="0B1F3A"/>
          </a:solidFill>
          <a:ln w="12700">
            <a:solidFill>
              <a:srgbClr val="0B1F3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2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43037" y="2139696"/>
            <a:ext cx="475488" cy="475488"/>
          </a:xfrm>
          <a:prstGeom prst="rect">
            <a:avLst/>
          </a:prstGeom>
        </p:spPr>
      </p:pic>
      <p:sp>
        <p:nvSpPr>
          <p:cNvPr id="27" name="Text 22"/>
          <p:cNvSpPr txBox="1"/>
          <p:nvPr/>
        </p:nvSpPr>
        <p:spPr>
          <a:xfrm>
            <a:off x="6530188" y="3063240"/>
            <a:ext cx="200779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운행불가 통보</a:t>
            </a:r>
            <a:endParaRPr lang="en-US" sz="1700" dirty="0"/>
          </a:p>
        </p:txBody>
      </p:sp>
      <p:sp>
        <p:nvSpPr>
          <p:cNvPr id="28" name="Text 23"/>
          <p:cNvSpPr txBox="1"/>
          <p:nvPr/>
        </p:nvSpPr>
        <p:spPr>
          <a:xfrm>
            <a:off x="6530188" y="3520440"/>
            <a:ext cx="200779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500"/>
              </a:spcAft>
              <a:buNone/>
            </a:pPr>
            <a:r>
              <a:rPr lang="en-US" sz="130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관리자 긴급 푸시</a:t>
            </a:r>
            <a:endParaRPr lang="en-US" sz="1300" dirty="0"/>
          </a:p>
          <a:p>
            <a:pPr marL="0" indent="0">
              <a:spcAft>
                <a:spcPts val="500"/>
              </a:spcAft>
              <a:buNone/>
            </a:pPr>
            <a:r>
              <a:rPr lang="en-US" sz="130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당일 배차 슬롯 표시</a:t>
            </a:r>
            <a:endParaRPr lang="en-US" sz="1300" dirty="0"/>
          </a:p>
        </p:txBody>
      </p:sp>
      <p:sp>
        <p:nvSpPr>
          <p:cNvPr id="29" name="Shape 24"/>
          <p:cNvSpPr/>
          <p:nvPr/>
        </p:nvSpPr>
        <p:spPr>
          <a:xfrm>
            <a:off x="8839733" y="2944368"/>
            <a:ext cx="265176" cy="329184"/>
          </a:xfrm>
          <a:prstGeom prst="rightArrow">
            <a:avLst/>
          </a:prstGeom>
          <a:solidFill>
            <a:srgbClr val="0FA98F"/>
          </a:solidFill>
          <a:ln w="12700">
            <a:solidFill>
              <a:srgbClr val="0FA98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0" name="Shape 25"/>
          <p:cNvSpPr/>
          <p:nvPr/>
        </p:nvSpPr>
        <p:spPr>
          <a:xfrm>
            <a:off x="9178061" y="1737360"/>
            <a:ext cx="2464994" cy="2743200"/>
          </a:xfrm>
          <a:prstGeom prst="roundRect">
            <a:avLst>
              <a:gd name="adj" fmla="val 3710"/>
            </a:avLst>
          </a:prstGeom>
          <a:solidFill>
            <a:srgbClr val="F4F7FB"/>
          </a:solidFill>
          <a:ln w="6350">
            <a:solidFill>
              <a:srgbClr val="F4F7FB"/>
            </a:solidFill>
            <a:prstDash val="solid"/>
          </a:ln>
          <a:effectLst>
            <a:outerShdw blurRad="101600" dist="25400" dir="5400000" algn="bl" rotWithShape="0">
              <a:srgbClr val="0B1F3A">
                <a:alpha val="12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31" name="Shape 26"/>
          <p:cNvSpPr/>
          <p:nvPr/>
        </p:nvSpPr>
        <p:spPr>
          <a:xfrm>
            <a:off x="9406661" y="1920240"/>
            <a:ext cx="347472" cy="347472"/>
          </a:xfrm>
          <a:prstGeom prst="ellipse">
            <a:avLst/>
          </a:prstGeom>
          <a:solidFill>
            <a:srgbClr val="F08A24"/>
          </a:solidFill>
          <a:ln w="19050">
            <a:solidFill>
              <a:srgbClr val="FFFFFF"/>
            </a:solidFill>
            <a:prstDash val="solid"/>
          </a:ln>
          <a:effectLst>
            <a:outerShdw blurRad="50800" dist="127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32" name="Text 27"/>
          <p:cNvSpPr txBox="1"/>
          <p:nvPr/>
        </p:nvSpPr>
        <p:spPr>
          <a:xfrm>
            <a:off x="9406661" y="192024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</a:t>
            </a:r>
            <a:endParaRPr lang="en-US" sz="1200" dirty="0"/>
          </a:p>
        </p:txBody>
      </p:sp>
      <p:sp>
        <p:nvSpPr>
          <p:cNvPr id="33" name="Shape 28"/>
          <p:cNvSpPr/>
          <p:nvPr/>
        </p:nvSpPr>
        <p:spPr>
          <a:xfrm>
            <a:off x="10500055" y="1920240"/>
            <a:ext cx="914400" cy="914400"/>
          </a:xfrm>
          <a:prstGeom prst="ellipse">
            <a:avLst/>
          </a:prstGeom>
          <a:solidFill>
            <a:srgbClr val="0B1F3A"/>
          </a:solidFill>
          <a:ln w="12700">
            <a:solidFill>
              <a:srgbClr val="0B1F3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34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19511" y="2139696"/>
            <a:ext cx="475488" cy="475488"/>
          </a:xfrm>
          <a:prstGeom prst="rect">
            <a:avLst/>
          </a:prstGeom>
        </p:spPr>
      </p:pic>
      <p:sp>
        <p:nvSpPr>
          <p:cNvPr id="35" name="Text 29"/>
          <p:cNvSpPr txBox="1"/>
          <p:nvPr/>
        </p:nvSpPr>
        <p:spPr>
          <a:xfrm>
            <a:off x="9406661" y="3063240"/>
            <a:ext cx="200779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3년 보관 · 보고</a:t>
            </a:r>
            <a:endParaRPr lang="en-US" sz="1700" dirty="0"/>
          </a:p>
        </p:txBody>
      </p:sp>
      <p:sp>
        <p:nvSpPr>
          <p:cNvPr id="36" name="Text 30"/>
          <p:cNvSpPr txBox="1"/>
          <p:nvPr/>
        </p:nvSpPr>
        <p:spPr>
          <a:xfrm>
            <a:off x="9406661" y="3520440"/>
            <a:ext cx="200779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500"/>
              </a:spcAft>
              <a:buNone/>
            </a:pPr>
            <a:r>
              <a:rPr lang="en-US" sz="130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법정 보관</a:t>
            </a:r>
            <a:endParaRPr lang="en-US" sz="1300" dirty="0"/>
          </a:p>
          <a:p>
            <a:pPr marL="0" indent="0">
              <a:spcAft>
                <a:spcPts val="500"/>
              </a:spcAft>
              <a:buNone/>
            </a:pPr>
            <a:r>
              <a:rPr lang="en-US" sz="130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안전 성향 · 인사평가</a:t>
            </a:r>
            <a:endParaRPr lang="en-US" sz="1300" dirty="0"/>
          </a:p>
        </p:txBody>
      </p:sp>
      <p:sp>
        <p:nvSpPr>
          <p:cNvPr id="37" name="Shape 31"/>
          <p:cNvSpPr/>
          <p:nvPr/>
        </p:nvSpPr>
        <p:spPr>
          <a:xfrm>
            <a:off x="548640" y="4846320"/>
            <a:ext cx="11094415" cy="822960"/>
          </a:xfrm>
          <a:prstGeom prst="roundRect">
            <a:avLst>
              <a:gd name="adj" fmla="val 11111"/>
            </a:avLst>
          </a:prstGeom>
          <a:solidFill>
            <a:srgbClr val="0B1F3A"/>
          </a:solidFill>
          <a:ln w="6350">
            <a:solidFill>
              <a:srgbClr val="0B1F3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8" name="Text 32"/>
          <p:cNvSpPr txBox="1"/>
          <p:nvPr/>
        </p:nvSpPr>
        <p:spPr>
          <a:xfrm>
            <a:off x="822960" y="4846320"/>
            <a:ext cx="1280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8FE3D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왜 다른가</a:t>
            </a:r>
            <a:endParaRPr lang="en-US" sz="1200" dirty="0"/>
          </a:p>
        </p:txBody>
      </p:sp>
      <p:sp>
        <p:nvSpPr>
          <p:cNvPr id="39" name="Text 33"/>
          <p:cNvSpPr txBox="1"/>
          <p:nvPr/>
        </p:nvSpPr>
        <p:spPr>
          <a:xfrm>
            <a:off x="2103120" y="4846320"/>
            <a:ext cx="298185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서울시 과징금 180만원 대응</a:t>
            </a:r>
            <a:endParaRPr lang="en-US" sz="1350" dirty="0"/>
          </a:p>
        </p:txBody>
      </p:sp>
      <p:sp>
        <p:nvSpPr>
          <p:cNvPr id="40" name="Text 34"/>
          <p:cNvSpPr txBox="1"/>
          <p:nvPr/>
        </p:nvSpPr>
        <p:spPr>
          <a:xfrm>
            <a:off x="5222138" y="4846320"/>
            <a:ext cx="298185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부산시 전 영업소 도입 (2025.09)</a:t>
            </a:r>
            <a:endParaRPr lang="en-US" sz="1350" dirty="0"/>
          </a:p>
        </p:txBody>
      </p:sp>
      <p:sp>
        <p:nvSpPr>
          <p:cNvPr id="41" name="Text 35"/>
          <p:cNvSpPr txBox="1"/>
          <p:nvPr/>
        </p:nvSpPr>
        <p:spPr>
          <a:xfrm>
            <a:off x="8341157" y="4846320"/>
            <a:ext cx="298185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대당 2,000원 / 월부터</a:t>
            </a:r>
            <a:endParaRPr lang="en-US" sz="13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0B1F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8FE3D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AI 대체기사 자동배차 · 2026 ICT R&amp;D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9441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운행불가 신호부터 배차표 갱신까지 사람 개입 없이 처리합니다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9601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7F93A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서울소프트 모빌하이 · 화면 속 인명·차량·금액은 데모용 데이터이며 일부 화면은 개인정보 보호를 위해 흐림 처리했습니다</a:t>
            </a:r>
            <a:endParaRPr lang="en-US" sz="800" dirty="0"/>
          </a:p>
        </p:txBody>
      </p:sp>
      <p:sp>
        <p:nvSpPr>
          <p:cNvPr id="5" name="Text 3"/>
          <p:cNvSpPr txBox="1"/>
          <p:nvPr/>
        </p:nvSpPr>
        <p:spPr>
          <a:xfrm>
            <a:off x="9814255" y="649224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7F93A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MobilHi  ·  34</a:t>
            </a:r>
            <a:endParaRPr lang="en-US" sz="850" dirty="0"/>
          </a:p>
        </p:txBody>
      </p:sp>
      <p:sp>
        <p:nvSpPr>
          <p:cNvPr id="6" name="Shape 4"/>
          <p:cNvSpPr/>
          <p:nvPr/>
        </p:nvSpPr>
        <p:spPr>
          <a:xfrm>
            <a:off x="548640" y="1965960"/>
            <a:ext cx="1926275" cy="3017520"/>
          </a:xfrm>
          <a:prstGeom prst="roundRect">
            <a:avLst>
              <a:gd name="adj" fmla="val 4747"/>
            </a:avLst>
          </a:prstGeom>
          <a:solidFill>
            <a:srgbClr val="14315A"/>
          </a:solidFill>
          <a:ln w="6350">
            <a:solidFill>
              <a:srgbClr val="14315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Shape 5"/>
          <p:cNvSpPr/>
          <p:nvPr/>
        </p:nvSpPr>
        <p:spPr>
          <a:xfrm>
            <a:off x="1100298" y="2194560"/>
            <a:ext cx="822960" cy="82296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7808" y="2392070"/>
            <a:ext cx="427939" cy="427939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548640" y="3154680"/>
            <a:ext cx="192627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8FE3D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01</a:t>
            </a:r>
            <a:endParaRPr lang="en-US" sz="11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3401568"/>
            <a:ext cx="192627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IoT-ERP 연동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685800" y="3840480"/>
            <a:ext cx="165195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300"/>
              </a:spcAft>
              <a:buNone/>
            </a:pPr>
            <a:r>
              <a:rPr lang="en-US" sz="1150" dirty="0">
                <a:solidFill>
                  <a:srgbClr val="C9D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운행불가 판정</a:t>
            </a:r>
            <a:endParaRPr lang="en-US" sz="1150" dirty="0"/>
          </a:p>
          <a:p>
            <a:pPr marL="0" indent="0" algn="ctr">
              <a:spcAft>
                <a:spcPts val="300"/>
              </a:spcAft>
              <a:buNone/>
            </a:pPr>
            <a:r>
              <a:rPr lang="en-US" sz="1150" dirty="0">
                <a:solidFill>
                  <a:srgbClr val="C9D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결원 이벤트 생성</a:t>
            </a:r>
            <a:endParaRPr lang="en-US" sz="1150" dirty="0"/>
          </a:p>
        </p:txBody>
      </p:sp>
      <p:sp>
        <p:nvSpPr>
          <p:cNvPr id="12" name="Shape 9"/>
          <p:cNvSpPr/>
          <p:nvPr/>
        </p:nvSpPr>
        <p:spPr>
          <a:xfrm>
            <a:off x="2529779" y="3291840"/>
            <a:ext cx="256032" cy="329184"/>
          </a:xfrm>
          <a:prstGeom prst="rightArrow">
            <a:avLst/>
          </a:prstGeom>
          <a:solidFill>
            <a:srgbClr val="8FE3D3"/>
          </a:solidFill>
          <a:ln w="12700">
            <a:solidFill>
              <a:srgbClr val="8FE3D3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3" name="Shape 10"/>
          <p:cNvSpPr/>
          <p:nvPr/>
        </p:nvSpPr>
        <p:spPr>
          <a:xfrm>
            <a:off x="2840675" y="1965960"/>
            <a:ext cx="1926275" cy="3017520"/>
          </a:xfrm>
          <a:prstGeom prst="roundRect">
            <a:avLst>
              <a:gd name="adj" fmla="val 4747"/>
            </a:avLst>
          </a:prstGeom>
          <a:solidFill>
            <a:srgbClr val="14315A"/>
          </a:solidFill>
          <a:ln w="6350">
            <a:solidFill>
              <a:srgbClr val="14315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4" name="Shape 11"/>
          <p:cNvSpPr/>
          <p:nvPr/>
        </p:nvSpPr>
        <p:spPr>
          <a:xfrm>
            <a:off x="3392333" y="2194560"/>
            <a:ext cx="822960" cy="82296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1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9843" y="2392070"/>
            <a:ext cx="427939" cy="427939"/>
          </a:xfrm>
          <a:prstGeom prst="rect">
            <a:avLst/>
          </a:prstGeom>
        </p:spPr>
      </p:pic>
      <p:sp>
        <p:nvSpPr>
          <p:cNvPr id="16" name="Text 12"/>
          <p:cNvSpPr txBox="1"/>
          <p:nvPr/>
        </p:nvSpPr>
        <p:spPr>
          <a:xfrm>
            <a:off x="2840675" y="3154680"/>
            <a:ext cx="192627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8FE3D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02</a:t>
            </a:r>
            <a:endParaRPr lang="en-US" sz="1100" dirty="0"/>
          </a:p>
        </p:txBody>
      </p:sp>
      <p:sp>
        <p:nvSpPr>
          <p:cNvPr id="17" name="Text 13"/>
          <p:cNvSpPr txBox="1"/>
          <p:nvPr/>
        </p:nvSpPr>
        <p:spPr>
          <a:xfrm>
            <a:off x="2840675" y="3401568"/>
            <a:ext cx="192627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AI 매칭 엔진</a:t>
            </a:r>
            <a:endParaRPr lang="en-US" sz="1600" dirty="0"/>
          </a:p>
        </p:txBody>
      </p:sp>
      <p:sp>
        <p:nvSpPr>
          <p:cNvPr id="18" name="Text 14"/>
          <p:cNvSpPr txBox="1"/>
          <p:nvPr/>
        </p:nvSpPr>
        <p:spPr>
          <a:xfrm>
            <a:off x="2977835" y="3840480"/>
            <a:ext cx="165195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300"/>
              </a:spcAft>
              <a:buNone/>
            </a:pPr>
            <a:r>
              <a:rPr lang="en-US" sz="1150" dirty="0">
                <a:solidFill>
                  <a:srgbClr val="C9D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CSP 6대 제약 검증</a:t>
            </a:r>
            <a:endParaRPr lang="en-US" sz="1150" dirty="0"/>
          </a:p>
          <a:p>
            <a:pPr marL="0" indent="0" algn="ctr">
              <a:spcAft>
                <a:spcPts val="300"/>
              </a:spcAft>
              <a:buNone/>
            </a:pPr>
            <a:r>
              <a:rPr lang="en-US" sz="1150" dirty="0">
                <a:solidFill>
                  <a:srgbClr val="C9D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XGBoost · GRU 순위</a:t>
            </a:r>
            <a:endParaRPr lang="en-US" sz="1150" dirty="0"/>
          </a:p>
        </p:txBody>
      </p:sp>
      <p:sp>
        <p:nvSpPr>
          <p:cNvPr id="19" name="Shape 15"/>
          <p:cNvSpPr/>
          <p:nvPr/>
        </p:nvSpPr>
        <p:spPr>
          <a:xfrm>
            <a:off x="4821814" y="3291840"/>
            <a:ext cx="256032" cy="329184"/>
          </a:xfrm>
          <a:prstGeom prst="rightArrow">
            <a:avLst/>
          </a:prstGeom>
          <a:solidFill>
            <a:srgbClr val="8FE3D3"/>
          </a:solidFill>
          <a:ln w="12700">
            <a:solidFill>
              <a:srgbClr val="8FE3D3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0" name="Shape 16"/>
          <p:cNvSpPr/>
          <p:nvPr/>
        </p:nvSpPr>
        <p:spPr>
          <a:xfrm>
            <a:off x="5132710" y="1965960"/>
            <a:ext cx="1926275" cy="3017520"/>
          </a:xfrm>
          <a:prstGeom prst="roundRect">
            <a:avLst>
              <a:gd name="adj" fmla="val 4747"/>
            </a:avLst>
          </a:prstGeom>
          <a:solidFill>
            <a:srgbClr val="14315A"/>
          </a:solidFill>
          <a:ln w="6350">
            <a:solidFill>
              <a:srgbClr val="14315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1" name="Shape 17"/>
          <p:cNvSpPr/>
          <p:nvPr/>
        </p:nvSpPr>
        <p:spPr>
          <a:xfrm>
            <a:off x="5684368" y="2194560"/>
            <a:ext cx="822960" cy="82296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2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81878" y="2392070"/>
            <a:ext cx="427939" cy="427939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5132710" y="3154680"/>
            <a:ext cx="192627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8FE3D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03</a:t>
            </a:r>
            <a:endParaRPr lang="en-US" sz="1100" dirty="0"/>
          </a:p>
        </p:txBody>
      </p:sp>
      <p:sp>
        <p:nvSpPr>
          <p:cNvPr id="24" name="Text 19"/>
          <p:cNvSpPr txBox="1"/>
          <p:nvPr/>
        </p:nvSpPr>
        <p:spPr>
          <a:xfrm>
            <a:off x="5132710" y="3401568"/>
            <a:ext cx="192627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순차 자동 컨택</a:t>
            </a:r>
            <a:endParaRPr lang="en-US" sz="1600" dirty="0"/>
          </a:p>
        </p:txBody>
      </p:sp>
      <p:sp>
        <p:nvSpPr>
          <p:cNvPr id="25" name="Text 20"/>
          <p:cNvSpPr txBox="1"/>
          <p:nvPr/>
        </p:nvSpPr>
        <p:spPr>
          <a:xfrm>
            <a:off x="5269870" y="3840480"/>
            <a:ext cx="165195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300"/>
              </a:spcAft>
              <a:buNone/>
            </a:pPr>
            <a:r>
              <a:rPr lang="en-US" sz="1150" dirty="0">
                <a:solidFill>
                  <a:srgbClr val="C9D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1순위 푸시 → 3분</a:t>
            </a:r>
            <a:endParaRPr lang="en-US" sz="1150" dirty="0"/>
          </a:p>
          <a:p>
            <a:pPr marL="0" indent="0" algn="ctr">
              <a:spcAft>
                <a:spcPts val="300"/>
              </a:spcAft>
              <a:buNone/>
            </a:pPr>
            <a:r>
              <a:rPr lang="en-US" sz="1150" dirty="0">
                <a:solidFill>
                  <a:srgbClr val="C9D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→ 차순위 · 오토콜</a:t>
            </a:r>
            <a:endParaRPr lang="en-US" sz="1150" dirty="0"/>
          </a:p>
        </p:txBody>
      </p:sp>
      <p:sp>
        <p:nvSpPr>
          <p:cNvPr id="26" name="Shape 21"/>
          <p:cNvSpPr/>
          <p:nvPr/>
        </p:nvSpPr>
        <p:spPr>
          <a:xfrm>
            <a:off x="7113849" y="3291840"/>
            <a:ext cx="256032" cy="329184"/>
          </a:xfrm>
          <a:prstGeom prst="rightArrow">
            <a:avLst/>
          </a:prstGeom>
          <a:solidFill>
            <a:srgbClr val="8FE3D3"/>
          </a:solidFill>
          <a:ln w="12700">
            <a:solidFill>
              <a:srgbClr val="8FE3D3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7" name="Shape 22"/>
          <p:cNvSpPr/>
          <p:nvPr/>
        </p:nvSpPr>
        <p:spPr>
          <a:xfrm>
            <a:off x="7424745" y="1965960"/>
            <a:ext cx="1926275" cy="3017520"/>
          </a:xfrm>
          <a:prstGeom prst="roundRect">
            <a:avLst>
              <a:gd name="adj" fmla="val 4747"/>
            </a:avLst>
          </a:prstGeom>
          <a:solidFill>
            <a:srgbClr val="14315A"/>
          </a:solidFill>
          <a:ln w="6350">
            <a:solidFill>
              <a:srgbClr val="14315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8" name="Shape 23"/>
          <p:cNvSpPr/>
          <p:nvPr/>
        </p:nvSpPr>
        <p:spPr>
          <a:xfrm>
            <a:off x="7976403" y="2194560"/>
            <a:ext cx="822960" cy="82296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2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73913" y="2392070"/>
            <a:ext cx="427939" cy="427939"/>
          </a:xfrm>
          <a:prstGeom prst="rect">
            <a:avLst/>
          </a:prstGeom>
        </p:spPr>
      </p:pic>
      <p:sp>
        <p:nvSpPr>
          <p:cNvPr id="30" name="Text 24"/>
          <p:cNvSpPr txBox="1"/>
          <p:nvPr/>
        </p:nvSpPr>
        <p:spPr>
          <a:xfrm>
            <a:off x="7424745" y="3154680"/>
            <a:ext cx="192627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8FE3D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04</a:t>
            </a:r>
            <a:endParaRPr lang="en-US" sz="1100" dirty="0"/>
          </a:p>
        </p:txBody>
      </p:sp>
      <p:sp>
        <p:nvSpPr>
          <p:cNvPr id="31" name="Text 25"/>
          <p:cNvSpPr txBox="1"/>
          <p:nvPr/>
        </p:nvSpPr>
        <p:spPr>
          <a:xfrm>
            <a:off x="7424745" y="3401568"/>
            <a:ext cx="192627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규칙 엔진</a:t>
            </a:r>
            <a:endParaRPr lang="en-US" sz="1600" dirty="0"/>
          </a:p>
        </p:txBody>
      </p:sp>
      <p:sp>
        <p:nvSpPr>
          <p:cNvPr id="32" name="Text 26"/>
          <p:cNvSpPr txBox="1"/>
          <p:nvPr/>
        </p:nvSpPr>
        <p:spPr>
          <a:xfrm>
            <a:off x="7561905" y="3840480"/>
            <a:ext cx="165195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300"/>
              </a:spcAft>
              <a:buNone/>
            </a:pPr>
            <a:r>
              <a:rPr lang="en-US" sz="1150" dirty="0">
                <a:solidFill>
                  <a:srgbClr val="C9D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법적 → 운수사 → 개인</a:t>
            </a:r>
            <a:endParaRPr lang="en-US" sz="1150" dirty="0"/>
          </a:p>
          <a:p>
            <a:pPr marL="0" indent="0" algn="ctr">
              <a:spcAft>
                <a:spcPts val="300"/>
              </a:spcAft>
              <a:buNone/>
            </a:pPr>
            <a:r>
              <a:rPr lang="en-US" sz="1150" dirty="0">
                <a:solidFill>
                  <a:srgbClr val="C9D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GUI에서 변경</a:t>
            </a:r>
            <a:endParaRPr lang="en-US" sz="1150" dirty="0"/>
          </a:p>
        </p:txBody>
      </p:sp>
      <p:sp>
        <p:nvSpPr>
          <p:cNvPr id="33" name="Shape 27"/>
          <p:cNvSpPr/>
          <p:nvPr/>
        </p:nvSpPr>
        <p:spPr>
          <a:xfrm>
            <a:off x="9405884" y="3291840"/>
            <a:ext cx="256032" cy="329184"/>
          </a:xfrm>
          <a:prstGeom prst="rightArrow">
            <a:avLst/>
          </a:prstGeom>
          <a:solidFill>
            <a:srgbClr val="8FE3D3"/>
          </a:solidFill>
          <a:ln w="12700">
            <a:solidFill>
              <a:srgbClr val="8FE3D3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4" name="Shape 28"/>
          <p:cNvSpPr/>
          <p:nvPr/>
        </p:nvSpPr>
        <p:spPr>
          <a:xfrm>
            <a:off x="9716780" y="1965960"/>
            <a:ext cx="1926275" cy="3017520"/>
          </a:xfrm>
          <a:prstGeom prst="roundRect">
            <a:avLst>
              <a:gd name="adj" fmla="val 4747"/>
            </a:avLst>
          </a:prstGeom>
          <a:solidFill>
            <a:srgbClr val="0FA98F"/>
          </a:solidFill>
          <a:ln w="6350">
            <a:solidFill>
              <a:srgbClr val="0FA98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5" name="Shape 29"/>
          <p:cNvSpPr/>
          <p:nvPr/>
        </p:nvSpPr>
        <p:spPr>
          <a:xfrm>
            <a:off x="10268438" y="2194560"/>
            <a:ext cx="822960" cy="82296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3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65948" y="2392070"/>
            <a:ext cx="427939" cy="427939"/>
          </a:xfrm>
          <a:prstGeom prst="rect">
            <a:avLst/>
          </a:prstGeom>
        </p:spPr>
      </p:pic>
      <p:sp>
        <p:nvSpPr>
          <p:cNvPr id="37" name="Text 30"/>
          <p:cNvSpPr txBox="1"/>
          <p:nvPr/>
        </p:nvSpPr>
        <p:spPr>
          <a:xfrm>
            <a:off x="9716780" y="3154680"/>
            <a:ext cx="192627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05</a:t>
            </a:r>
            <a:endParaRPr lang="en-US" sz="1100" dirty="0"/>
          </a:p>
        </p:txBody>
      </p:sp>
      <p:sp>
        <p:nvSpPr>
          <p:cNvPr id="38" name="Text 31"/>
          <p:cNvSpPr txBox="1"/>
          <p:nvPr/>
        </p:nvSpPr>
        <p:spPr>
          <a:xfrm>
            <a:off x="9716780" y="3401568"/>
            <a:ext cx="192627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배차표 자동 갱신</a:t>
            </a:r>
            <a:endParaRPr lang="en-US" sz="1600" dirty="0"/>
          </a:p>
        </p:txBody>
      </p:sp>
      <p:sp>
        <p:nvSpPr>
          <p:cNvPr id="39" name="Text 32"/>
          <p:cNvSpPr txBox="1"/>
          <p:nvPr/>
        </p:nvSpPr>
        <p:spPr>
          <a:xfrm>
            <a:off x="9853940" y="3840480"/>
            <a:ext cx="165195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300"/>
              </a:spcAft>
              <a:buNone/>
            </a:pPr>
            <a:r>
              <a:rPr lang="en-US" sz="11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수락 즉시 반영</a:t>
            </a:r>
            <a:endParaRPr lang="en-US" sz="1150" dirty="0"/>
          </a:p>
          <a:p>
            <a:pPr marL="0" indent="0" algn="ctr">
              <a:spcAft>
                <a:spcPts val="300"/>
              </a:spcAft>
              <a:buNone/>
            </a:pPr>
            <a:r>
              <a:rPr lang="en-US" sz="11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스냅숏 · 이력</a:t>
            </a:r>
            <a:endParaRPr lang="en-US" sz="1150" dirty="0"/>
          </a:p>
        </p:txBody>
      </p:sp>
      <p:sp>
        <p:nvSpPr>
          <p:cNvPr id="40" name="Shape 33"/>
          <p:cNvSpPr/>
          <p:nvPr/>
        </p:nvSpPr>
        <p:spPr>
          <a:xfrm>
            <a:off x="548640" y="5303520"/>
            <a:ext cx="11094415" cy="640080"/>
          </a:xfrm>
          <a:prstGeom prst="roundRect">
            <a:avLst>
              <a:gd name="adj" fmla="val 14286"/>
            </a:avLst>
          </a:prstGeom>
          <a:solidFill>
            <a:srgbClr val="1F4478"/>
          </a:solidFill>
          <a:ln w="6350">
            <a:solidFill>
              <a:srgbClr val="1F4478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1" name="Text 34"/>
          <p:cNvSpPr txBox="1"/>
          <p:nvPr/>
        </p:nvSpPr>
        <p:spPr>
          <a:xfrm>
            <a:off x="822960" y="5303520"/>
            <a:ext cx="1054577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실증 0.8분 만에 1순위 기사 확정 (목표 10분) · 3순위 내 적중률 77.7% · 학습 데이터 31만 건 · 로컬 LLM 온프레미스</a:t>
            </a:r>
            <a:endParaRPr lang="en-US" sz="12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0FA98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안전 · 음주측정 키오스크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9441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출근 측정 결과가 ERP에 실시간 전송되고, 운행불가는 결원 이벤트로 이어집니다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9601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서울소프트 모빌하이 · 화면 속 인명·차량·금액은 데모용 데이터이며 일부 화면은 개인정보 보호를 위해 흐림 처리했습니다</a:t>
            </a:r>
            <a:endParaRPr lang="en-US" sz="800" dirty="0"/>
          </a:p>
        </p:txBody>
      </p:sp>
      <p:sp>
        <p:nvSpPr>
          <p:cNvPr id="5" name="Text 3"/>
          <p:cNvSpPr txBox="1"/>
          <p:nvPr/>
        </p:nvSpPr>
        <p:spPr>
          <a:xfrm>
            <a:off x="9814255" y="649224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MobilHi  ·  35</a:t>
            </a:r>
            <a:endParaRPr lang="en-US" sz="850" dirty="0"/>
          </a:p>
        </p:txBody>
      </p:sp>
      <p:sp>
        <p:nvSpPr>
          <p:cNvPr id="6" name="Shape 4"/>
          <p:cNvSpPr/>
          <p:nvPr/>
        </p:nvSpPr>
        <p:spPr>
          <a:xfrm>
            <a:off x="548640" y="1271016"/>
            <a:ext cx="6949440" cy="4624578"/>
          </a:xfrm>
          <a:prstGeom prst="roundRect">
            <a:avLst>
              <a:gd name="adj" fmla="val 1977"/>
            </a:avLst>
          </a:prstGeom>
          <a:solidFill>
            <a:srgbClr val="2A3644"/>
          </a:solidFill>
          <a:ln w="12700">
            <a:solidFill>
              <a:srgbClr val="2A3644"/>
            </a:solidFill>
            <a:prstDash val="solid"/>
          </a:ln>
          <a:effectLst>
            <a:outerShdw blurRad="152400" dist="50800" dir="54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7" name="Shape 5"/>
          <p:cNvSpPr/>
          <p:nvPr/>
        </p:nvSpPr>
        <p:spPr>
          <a:xfrm>
            <a:off x="676656" y="1362456"/>
            <a:ext cx="100584" cy="100584"/>
          </a:xfrm>
          <a:prstGeom prst="ellipse">
            <a:avLst/>
          </a:prstGeom>
          <a:solidFill>
            <a:srgbClr val="E5484D"/>
          </a:solidFill>
          <a:ln w="12700">
            <a:solidFill>
              <a:srgbClr val="E5484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Shape 6"/>
          <p:cNvSpPr/>
          <p:nvPr/>
        </p:nvSpPr>
        <p:spPr>
          <a:xfrm>
            <a:off x="841248" y="1362456"/>
            <a:ext cx="100584" cy="100584"/>
          </a:xfrm>
          <a:prstGeom prst="ellipse">
            <a:avLst/>
          </a:prstGeom>
          <a:solidFill>
            <a:srgbClr val="F2B01E"/>
          </a:solidFill>
          <a:ln w="12700">
            <a:solidFill>
              <a:srgbClr val="F2B01E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" name="Shape 7"/>
          <p:cNvSpPr/>
          <p:nvPr/>
        </p:nvSpPr>
        <p:spPr>
          <a:xfrm>
            <a:off x="1005840" y="1362456"/>
            <a:ext cx="100584" cy="100584"/>
          </a:xfrm>
          <a:prstGeom prst="ellipse">
            <a:avLst/>
          </a:prstGeom>
          <a:solidFill>
            <a:srgbClr val="3DBE5B"/>
          </a:solidFill>
          <a:ln w="12700">
            <a:solidFill>
              <a:srgbClr val="3DBE5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" name="Shape 8"/>
          <p:cNvSpPr/>
          <p:nvPr/>
        </p:nvSpPr>
        <p:spPr>
          <a:xfrm>
            <a:off x="1280160" y="1335024"/>
            <a:ext cx="6035040" cy="164592"/>
          </a:xfrm>
          <a:prstGeom prst="roundRect">
            <a:avLst>
              <a:gd name="adj" fmla="val 50000"/>
            </a:avLst>
          </a:prstGeom>
          <a:solidFill>
            <a:srgbClr val="3B4756"/>
          </a:solidFill>
          <a:ln w="12700">
            <a:solidFill>
              <a:srgbClr val="3B475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1" name="Text 9"/>
          <p:cNvSpPr txBox="1"/>
          <p:nvPr/>
        </p:nvSpPr>
        <p:spPr>
          <a:xfrm>
            <a:off x="1371600" y="1335024"/>
            <a:ext cx="5852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C4CD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모빌하이 › 안전 · AI 배차 › 음주측정 키오스크</a:t>
            </a:r>
            <a:endParaRPr lang="en-US" sz="750" dirty="0"/>
          </a:p>
        </p:txBody>
      </p:sp>
      <p:sp>
        <p:nvSpPr>
          <p:cNvPr id="13" name="Shape 10"/>
          <p:cNvSpPr/>
          <p:nvPr/>
        </p:nvSpPr>
        <p:spPr>
          <a:xfrm>
            <a:off x="7863840" y="1737360"/>
            <a:ext cx="310896" cy="310896"/>
          </a:xfrm>
          <a:prstGeom prst="ellipse">
            <a:avLst/>
          </a:prstGeom>
          <a:solidFill>
            <a:srgbClr val="F08A24"/>
          </a:solidFill>
          <a:ln w="19050">
            <a:solidFill>
              <a:srgbClr val="FFFFFF"/>
            </a:solidFill>
            <a:prstDash val="solid"/>
          </a:ln>
          <a:effectLst>
            <a:outerShdw blurRad="50800" dist="127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14" name="Text 11"/>
          <p:cNvSpPr txBox="1"/>
          <p:nvPr/>
        </p:nvSpPr>
        <p:spPr>
          <a:xfrm>
            <a:off x="7863840" y="173736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100" dirty="0"/>
          </a:p>
        </p:txBody>
      </p:sp>
      <p:sp>
        <p:nvSpPr>
          <p:cNvPr id="15" name="Text 12"/>
          <p:cNvSpPr txBox="1"/>
          <p:nvPr/>
        </p:nvSpPr>
        <p:spPr>
          <a:xfrm>
            <a:off x="8275320" y="1719072"/>
            <a:ext cx="33677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생체인식 → 측정 → 판정</a:t>
            </a:r>
            <a:endParaRPr lang="en-US" sz="1400" dirty="0"/>
          </a:p>
        </p:txBody>
      </p:sp>
      <p:sp>
        <p:nvSpPr>
          <p:cNvPr id="16" name="Text 13"/>
          <p:cNvSpPr txBox="1"/>
          <p:nvPr/>
        </p:nvSpPr>
        <p:spPr>
          <a:xfrm>
            <a:off x="8275320" y="2048256"/>
            <a:ext cx="3367735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승무 예정자를 고르고 측정하면 판정 결과가 REST</a:t>
            </a:r>
            <a:endParaRPr lang="en-US" sz="115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API로 ERP에 실시간 전송됩니다.</a:t>
            </a:r>
            <a:endParaRPr lang="en-US" sz="1150" dirty="0"/>
          </a:p>
        </p:txBody>
      </p:sp>
      <p:sp>
        <p:nvSpPr>
          <p:cNvPr id="17" name="Shape 14"/>
          <p:cNvSpPr/>
          <p:nvPr/>
        </p:nvSpPr>
        <p:spPr>
          <a:xfrm>
            <a:off x="7863840" y="2816352"/>
            <a:ext cx="310896" cy="310896"/>
          </a:xfrm>
          <a:prstGeom prst="ellipse">
            <a:avLst/>
          </a:prstGeom>
          <a:solidFill>
            <a:srgbClr val="F08A24"/>
          </a:solidFill>
          <a:ln w="19050">
            <a:solidFill>
              <a:srgbClr val="FFFFFF"/>
            </a:solidFill>
            <a:prstDash val="solid"/>
          </a:ln>
          <a:effectLst>
            <a:outerShdw blurRad="50800" dist="127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18" name="Text 15"/>
          <p:cNvSpPr txBox="1"/>
          <p:nvPr/>
        </p:nvSpPr>
        <p:spPr>
          <a:xfrm>
            <a:off x="7863840" y="281635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100" dirty="0"/>
          </a:p>
        </p:txBody>
      </p:sp>
      <p:sp>
        <p:nvSpPr>
          <p:cNvPr id="19" name="Text 16"/>
          <p:cNvSpPr txBox="1"/>
          <p:nvPr/>
        </p:nvSpPr>
        <p:spPr>
          <a:xfrm>
            <a:off x="8275320" y="2798064"/>
            <a:ext cx="33677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PASS → 출근 · 현황판</a:t>
            </a:r>
            <a:endParaRPr lang="en-US" sz="1400" dirty="0"/>
          </a:p>
        </p:txBody>
      </p:sp>
      <p:sp>
        <p:nvSpPr>
          <p:cNvPr id="20" name="Text 17"/>
          <p:cNvSpPr txBox="1"/>
          <p:nvPr/>
        </p:nvSpPr>
        <p:spPr>
          <a:xfrm>
            <a:off x="8275320" y="3127248"/>
            <a:ext cx="3367735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PASS는 출근 기록과 점호부 현황판에 바로</a:t>
            </a:r>
            <a:endParaRPr lang="en-US" sz="115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반영됩니다.</a:t>
            </a:r>
            <a:endParaRPr lang="en-US" sz="1150" dirty="0"/>
          </a:p>
        </p:txBody>
      </p:sp>
      <p:sp>
        <p:nvSpPr>
          <p:cNvPr id="21" name="Shape 18"/>
          <p:cNvSpPr/>
          <p:nvPr/>
        </p:nvSpPr>
        <p:spPr>
          <a:xfrm>
            <a:off x="7863840" y="3895344"/>
            <a:ext cx="310896" cy="310896"/>
          </a:xfrm>
          <a:prstGeom prst="ellipse">
            <a:avLst/>
          </a:prstGeom>
          <a:solidFill>
            <a:srgbClr val="F08A24"/>
          </a:solidFill>
          <a:ln w="19050">
            <a:solidFill>
              <a:srgbClr val="FFFFFF"/>
            </a:solidFill>
            <a:prstDash val="solid"/>
          </a:ln>
          <a:effectLst>
            <a:outerShdw blurRad="50800" dist="127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22" name="Text 19"/>
          <p:cNvSpPr txBox="1"/>
          <p:nvPr/>
        </p:nvSpPr>
        <p:spPr>
          <a:xfrm>
            <a:off x="7863840" y="3895344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100" dirty="0"/>
          </a:p>
        </p:txBody>
      </p:sp>
      <p:sp>
        <p:nvSpPr>
          <p:cNvPr id="23" name="Text 20"/>
          <p:cNvSpPr txBox="1"/>
          <p:nvPr/>
        </p:nvSpPr>
        <p:spPr>
          <a:xfrm>
            <a:off x="8275320" y="3877056"/>
            <a:ext cx="33677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FAIL → 결원 이벤트</a:t>
            </a:r>
            <a:endParaRPr lang="en-US" sz="1400" dirty="0"/>
          </a:p>
        </p:txBody>
      </p:sp>
      <p:sp>
        <p:nvSpPr>
          <p:cNvPr id="24" name="Text 21"/>
          <p:cNvSpPr txBox="1"/>
          <p:nvPr/>
        </p:nvSpPr>
        <p:spPr>
          <a:xfrm>
            <a:off x="8275320" y="4206240"/>
            <a:ext cx="3367735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운행불가는 음주적발 처리 · 관리자 긴급 푸시 ·</a:t>
            </a:r>
            <a:endParaRPr lang="en-US" sz="115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당일 배차 슬롯 탐지로 이어집니다.</a:t>
            </a:r>
            <a:endParaRPr lang="en-US" sz="1150" dirty="0"/>
          </a:p>
        </p:txBody>
      </p:sp>
      <p:sp>
        <p:nvSpPr>
          <p:cNvPr id="25" name="Text 22"/>
          <p:cNvSpPr txBox="1"/>
          <p:nvPr/>
        </p:nvSpPr>
        <p:spPr>
          <a:xfrm>
            <a:off x="548640" y="6124194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FA98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최적화 포인트</a:t>
            </a:r>
            <a:endParaRPr lang="en-US" sz="1050" dirty="0"/>
          </a:p>
        </p:txBody>
      </p:sp>
      <p:sp>
        <p:nvSpPr>
          <p:cNvPr id="26" name="Shape 23"/>
          <p:cNvSpPr/>
          <p:nvPr/>
        </p:nvSpPr>
        <p:spPr>
          <a:xfrm>
            <a:off x="1691640" y="6115050"/>
            <a:ext cx="2674620" cy="292608"/>
          </a:xfrm>
          <a:prstGeom prst="roundRect">
            <a:avLst>
              <a:gd name="adj" fmla="val 50000"/>
            </a:avLst>
          </a:prstGeom>
          <a:solidFill>
            <a:srgbClr val="D6F3EC"/>
          </a:solidFill>
          <a:ln w="12700">
            <a:solidFill>
              <a:srgbClr val="D6F3EC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7" name="Text 24"/>
          <p:cNvSpPr txBox="1"/>
          <p:nvPr/>
        </p:nvSpPr>
        <p:spPr>
          <a:xfrm>
            <a:off x="1691640" y="6115050"/>
            <a:ext cx="26746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ICT R&amp;D · 전주 방식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>
            <a:off x="4475988" y="6115050"/>
            <a:ext cx="2976372" cy="292608"/>
          </a:xfrm>
          <a:prstGeom prst="roundRect">
            <a:avLst>
              <a:gd name="adj" fmla="val 50000"/>
            </a:avLst>
          </a:prstGeom>
          <a:solidFill>
            <a:srgbClr val="D6F3EC"/>
          </a:solidFill>
          <a:ln w="12700">
            <a:solidFill>
              <a:srgbClr val="D6F3EC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9" name="Text 26"/>
          <p:cNvSpPr txBox="1"/>
          <p:nvPr/>
        </p:nvSpPr>
        <p:spPr>
          <a:xfrm>
            <a:off x="4475988" y="6115050"/>
            <a:ext cx="29763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키오스크 · 노트북 · 블루투스</a:t>
            </a:r>
            <a:endParaRPr lang="en-US" sz="1050" dirty="0"/>
          </a:p>
        </p:txBody>
      </p:sp>
      <p:sp>
        <p:nvSpPr>
          <p:cNvPr id="30" name="Shape 27"/>
          <p:cNvSpPr/>
          <p:nvPr/>
        </p:nvSpPr>
        <p:spPr>
          <a:xfrm>
            <a:off x="7562088" y="6115050"/>
            <a:ext cx="1618488" cy="292608"/>
          </a:xfrm>
          <a:prstGeom prst="roundRect">
            <a:avLst>
              <a:gd name="adj" fmla="val 50000"/>
            </a:avLst>
          </a:prstGeom>
          <a:solidFill>
            <a:srgbClr val="D6F3EC"/>
          </a:solidFill>
          <a:ln w="12700">
            <a:solidFill>
              <a:srgbClr val="D6F3EC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1" name="Text 28"/>
          <p:cNvSpPr txBox="1"/>
          <p:nvPr/>
        </p:nvSpPr>
        <p:spPr>
          <a:xfrm>
            <a:off x="7562088" y="6115050"/>
            <a:ext cx="16184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3년 법정 보관</a:t>
            </a:r>
            <a:endParaRPr lang="en-US" sz="1050" dirty="0"/>
          </a:p>
        </p:txBody>
      </p:sp>
      <p:pic>
        <p:nvPicPr>
          <p:cNvPr id="32" name="Picture 31" descr="demo_kio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" y="1563624"/>
            <a:ext cx="6858000" cy="428625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0FA98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안전 · AI 대체기사 자동배차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9441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결원 이벤트부터 순차 자동 컨택, 배차표 갱신까지 한 화면에서 재연됩니다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9601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서울소프트 모빌하이 · 화면 속 인명·차량·금액은 데모용 데이터이며 일부 화면은 개인정보 보호를 위해 흐림 처리했습니다</a:t>
            </a:r>
            <a:endParaRPr lang="en-US" sz="800" dirty="0"/>
          </a:p>
        </p:txBody>
      </p:sp>
      <p:sp>
        <p:nvSpPr>
          <p:cNvPr id="5" name="Text 3"/>
          <p:cNvSpPr txBox="1"/>
          <p:nvPr/>
        </p:nvSpPr>
        <p:spPr>
          <a:xfrm>
            <a:off x="9814255" y="649224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MobilHi  ·  36</a:t>
            </a:r>
            <a:endParaRPr lang="en-US" sz="850" dirty="0"/>
          </a:p>
        </p:txBody>
      </p:sp>
      <p:sp>
        <p:nvSpPr>
          <p:cNvPr id="6" name="Shape 4"/>
          <p:cNvSpPr/>
          <p:nvPr/>
        </p:nvSpPr>
        <p:spPr>
          <a:xfrm>
            <a:off x="548640" y="1271016"/>
            <a:ext cx="6949440" cy="4624578"/>
          </a:xfrm>
          <a:prstGeom prst="roundRect">
            <a:avLst>
              <a:gd name="adj" fmla="val 1977"/>
            </a:avLst>
          </a:prstGeom>
          <a:solidFill>
            <a:srgbClr val="2A3644"/>
          </a:solidFill>
          <a:ln w="12700">
            <a:solidFill>
              <a:srgbClr val="2A3644"/>
            </a:solidFill>
            <a:prstDash val="solid"/>
          </a:ln>
          <a:effectLst>
            <a:outerShdw blurRad="152400" dist="50800" dir="54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7" name="Shape 5"/>
          <p:cNvSpPr/>
          <p:nvPr/>
        </p:nvSpPr>
        <p:spPr>
          <a:xfrm>
            <a:off x="676656" y="1362456"/>
            <a:ext cx="100584" cy="100584"/>
          </a:xfrm>
          <a:prstGeom prst="ellipse">
            <a:avLst/>
          </a:prstGeom>
          <a:solidFill>
            <a:srgbClr val="E5484D"/>
          </a:solidFill>
          <a:ln w="12700">
            <a:solidFill>
              <a:srgbClr val="E5484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Shape 6"/>
          <p:cNvSpPr/>
          <p:nvPr/>
        </p:nvSpPr>
        <p:spPr>
          <a:xfrm>
            <a:off x="841248" y="1362456"/>
            <a:ext cx="100584" cy="100584"/>
          </a:xfrm>
          <a:prstGeom prst="ellipse">
            <a:avLst/>
          </a:prstGeom>
          <a:solidFill>
            <a:srgbClr val="F2B01E"/>
          </a:solidFill>
          <a:ln w="12700">
            <a:solidFill>
              <a:srgbClr val="F2B01E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" name="Shape 7"/>
          <p:cNvSpPr/>
          <p:nvPr/>
        </p:nvSpPr>
        <p:spPr>
          <a:xfrm>
            <a:off x="1005840" y="1362456"/>
            <a:ext cx="100584" cy="100584"/>
          </a:xfrm>
          <a:prstGeom prst="ellipse">
            <a:avLst/>
          </a:prstGeom>
          <a:solidFill>
            <a:srgbClr val="3DBE5B"/>
          </a:solidFill>
          <a:ln w="12700">
            <a:solidFill>
              <a:srgbClr val="3DBE5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" name="Shape 8"/>
          <p:cNvSpPr/>
          <p:nvPr/>
        </p:nvSpPr>
        <p:spPr>
          <a:xfrm>
            <a:off x="1280160" y="1335024"/>
            <a:ext cx="6035040" cy="164592"/>
          </a:xfrm>
          <a:prstGeom prst="roundRect">
            <a:avLst>
              <a:gd name="adj" fmla="val 50000"/>
            </a:avLst>
          </a:prstGeom>
          <a:solidFill>
            <a:srgbClr val="3B4756"/>
          </a:solidFill>
          <a:ln w="12700">
            <a:solidFill>
              <a:srgbClr val="3B475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1" name="Text 9"/>
          <p:cNvSpPr txBox="1"/>
          <p:nvPr/>
        </p:nvSpPr>
        <p:spPr>
          <a:xfrm>
            <a:off x="1371600" y="1335024"/>
            <a:ext cx="5852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C4CD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모빌하이 › 안전 · AI 배차 › AI 대체기사 자동배차</a:t>
            </a:r>
            <a:endParaRPr lang="en-US" sz="750" dirty="0"/>
          </a:p>
        </p:txBody>
      </p:sp>
      <p:sp>
        <p:nvSpPr>
          <p:cNvPr id="13" name="Shape 10"/>
          <p:cNvSpPr/>
          <p:nvPr/>
        </p:nvSpPr>
        <p:spPr>
          <a:xfrm>
            <a:off x="7863840" y="1737360"/>
            <a:ext cx="310896" cy="310896"/>
          </a:xfrm>
          <a:prstGeom prst="ellipse">
            <a:avLst/>
          </a:prstGeom>
          <a:solidFill>
            <a:srgbClr val="F08A24"/>
          </a:solidFill>
          <a:ln w="19050">
            <a:solidFill>
              <a:srgbClr val="FFFFFF"/>
            </a:solidFill>
            <a:prstDash val="solid"/>
          </a:ln>
          <a:effectLst>
            <a:outerShdw blurRad="50800" dist="127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14" name="Text 11"/>
          <p:cNvSpPr txBox="1"/>
          <p:nvPr/>
        </p:nvSpPr>
        <p:spPr>
          <a:xfrm>
            <a:off x="7863840" y="173736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100" dirty="0"/>
          </a:p>
        </p:txBody>
      </p:sp>
      <p:sp>
        <p:nvSpPr>
          <p:cNvPr id="15" name="Text 12"/>
          <p:cNvSpPr txBox="1"/>
          <p:nvPr/>
        </p:nvSpPr>
        <p:spPr>
          <a:xfrm>
            <a:off x="8275320" y="1719072"/>
            <a:ext cx="33677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CSP 6대 제약 후보 선별</a:t>
            </a:r>
            <a:endParaRPr lang="en-US" sz="1400" dirty="0"/>
          </a:p>
        </p:txBody>
      </p:sp>
      <p:sp>
        <p:nvSpPr>
          <p:cNvPr id="16" name="Text 13"/>
          <p:cNvSpPr txBox="1"/>
          <p:nvPr/>
        </p:nvSpPr>
        <p:spPr>
          <a:xfrm>
            <a:off x="8275320" y="2048256"/>
            <a:ext cx="3367735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중복승무·근무유보·당일 적발·근태·휴게</a:t>
            </a:r>
            <a:endParaRPr lang="en-US" sz="115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8h·연속근무 6일로 후보를 걸러 점수화합니다.</a:t>
            </a:r>
            <a:endParaRPr lang="en-US" sz="1150" dirty="0"/>
          </a:p>
        </p:txBody>
      </p:sp>
      <p:sp>
        <p:nvSpPr>
          <p:cNvPr id="17" name="Shape 14"/>
          <p:cNvSpPr/>
          <p:nvPr/>
        </p:nvSpPr>
        <p:spPr>
          <a:xfrm>
            <a:off x="7863840" y="2816352"/>
            <a:ext cx="310896" cy="310896"/>
          </a:xfrm>
          <a:prstGeom prst="ellipse">
            <a:avLst/>
          </a:prstGeom>
          <a:solidFill>
            <a:srgbClr val="F08A24"/>
          </a:solidFill>
          <a:ln w="19050">
            <a:solidFill>
              <a:srgbClr val="FFFFFF"/>
            </a:solidFill>
            <a:prstDash val="solid"/>
          </a:ln>
          <a:effectLst>
            <a:outerShdw blurRad="50800" dist="127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18" name="Text 15"/>
          <p:cNvSpPr txBox="1"/>
          <p:nvPr/>
        </p:nvSpPr>
        <p:spPr>
          <a:xfrm>
            <a:off x="7863840" y="281635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100" dirty="0"/>
          </a:p>
        </p:txBody>
      </p:sp>
      <p:sp>
        <p:nvSpPr>
          <p:cNvPr id="19" name="Text 16"/>
          <p:cNvSpPr txBox="1"/>
          <p:nvPr/>
        </p:nvSpPr>
        <p:spPr>
          <a:xfrm>
            <a:off x="8275320" y="2798064"/>
            <a:ext cx="33677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순차 자동 컨택</a:t>
            </a:r>
            <a:endParaRPr lang="en-US" sz="1400" dirty="0"/>
          </a:p>
        </p:txBody>
      </p:sp>
      <p:sp>
        <p:nvSpPr>
          <p:cNvPr id="20" name="Text 17"/>
          <p:cNvSpPr txBox="1"/>
          <p:nvPr/>
        </p:nvSpPr>
        <p:spPr>
          <a:xfrm>
            <a:off x="8275320" y="3127248"/>
            <a:ext cx="3367735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1순위 푸시 → 3분 무응답 → 차순위 · 오토콜 ARS로</a:t>
            </a:r>
            <a:endParaRPr lang="en-US" sz="115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자동 진행됩니다.</a:t>
            </a:r>
            <a:endParaRPr lang="en-US" sz="1150" dirty="0"/>
          </a:p>
        </p:txBody>
      </p:sp>
      <p:sp>
        <p:nvSpPr>
          <p:cNvPr id="21" name="Shape 18"/>
          <p:cNvSpPr/>
          <p:nvPr/>
        </p:nvSpPr>
        <p:spPr>
          <a:xfrm>
            <a:off x="7863840" y="3895344"/>
            <a:ext cx="310896" cy="310896"/>
          </a:xfrm>
          <a:prstGeom prst="ellipse">
            <a:avLst/>
          </a:prstGeom>
          <a:solidFill>
            <a:srgbClr val="F08A24"/>
          </a:solidFill>
          <a:ln w="19050">
            <a:solidFill>
              <a:srgbClr val="FFFFFF"/>
            </a:solidFill>
            <a:prstDash val="solid"/>
          </a:ln>
          <a:effectLst>
            <a:outerShdw blurRad="50800" dist="127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22" name="Text 19"/>
          <p:cNvSpPr txBox="1"/>
          <p:nvPr/>
        </p:nvSpPr>
        <p:spPr>
          <a:xfrm>
            <a:off x="7863840" y="3895344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100" dirty="0"/>
          </a:p>
        </p:txBody>
      </p:sp>
      <p:sp>
        <p:nvSpPr>
          <p:cNvPr id="23" name="Text 20"/>
          <p:cNvSpPr txBox="1"/>
          <p:nvPr/>
        </p:nvSpPr>
        <p:spPr>
          <a:xfrm>
            <a:off x="8275320" y="3877056"/>
            <a:ext cx="33677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수락 즉시 배차표 갱신</a:t>
            </a:r>
            <a:endParaRPr lang="en-US" sz="1400" dirty="0"/>
          </a:p>
        </p:txBody>
      </p:sp>
      <p:sp>
        <p:nvSpPr>
          <p:cNvPr id="24" name="Text 21"/>
          <p:cNvSpPr txBox="1"/>
          <p:nvPr/>
        </p:nvSpPr>
        <p:spPr>
          <a:xfrm>
            <a:off x="8275320" y="4206240"/>
            <a:ext cx="3367735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기사가 수락하면 당일 배차의 승무 슬롯이 즉시</a:t>
            </a:r>
            <a:endParaRPr lang="en-US" sz="115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갱신되고 이력이 남습니다.</a:t>
            </a:r>
            <a:endParaRPr lang="en-US" sz="1150" dirty="0"/>
          </a:p>
        </p:txBody>
      </p:sp>
      <p:sp>
        <p:nvSpPr>
          <p:cNvPr id="25" name="Text 22"/>
          <p:cNvSpPr txBox="1"/>
          <p:nvPr/>
        </p:nvSpPr>
        <p:spPr>
          <a:xfrm>
            <a:off x="548640" y="6124194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FA98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최적화 포인트</a:t>
            </a:r>
            <a:endParaRPr lang="en-US" sz="1050" dirty="0"/>
          </a:p>
        </p:txBody>
      </p:sp>
      <p:sp>
        <p:nvSpPr>
          <p:cNvPr id="26" name="Shape 23"/>
          <p:cNvSpPr/>
          <p:nvPr/>
        </p:nvSpPr>
        <p:spPr>
          <a:xfrm>
            <a:off x="1691640" y="6115050"/>
            <a:ext cx="2221992" cy="292608"/>
          </a:xfrm>
          <a:prstGeom prst="roundRect">
            <a:avLst>
              <a:gd name="adj" fmla="val 50000"/>
            </a:avLst>
          </a:prstGeom>
          <a:solidFill>
            <a:srgbClr val="D6F3EC"/>
          </a:solidFill>
          <a:ln w="12700">
            <a:solidFill>
              <a:srgbClr val="D6F3EC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7" name="Text 24"/>
          <p:cNvSpPr txBox="1"/>
          <p:nvPr/>
        </p:nvSpPr>
        <p:spPr>
          <a:xfrm>
            <a:off x="1691640" y="6115050"/>
            <a:ext cx="222199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2026 ICT R&amp;D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>
            <a:off x="4023360" y="6115050"/>
            <a:ext cx="2674620" cy="292608"/>
          </a:xfrm>
          <a:prstGeom prst="roundRect">
            <a:avLst>
              <a:gd name="adj" fmla="val 50000"/>
            </a:avLst>
          </a:prstGeom>
          <a:solidFill>
            <a:srgbClr val="D6F3EC"/>
          </a:solidFill>
          <a:ln w="12700">
            <a:solidFill>
              <a:srgbClr val="D6F3EC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9" name="Text 26"/>
          <p:cNvSpPr txBox="1"/>
          <p:nvPr/>
        </p:nvSpPr>
        <p:spPr>
          <a:xfrm>
            <a:off x="4023360" y="6115050"/>
            <a:ext cx="26746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3순위 내 적중률 77.7%</a:t>
            </a:r>
            <a:endParaRPr lang="en-US" sz="1050" dirty="0"/>
          </a:p>
        </p:txBody>
      </p:sp>
      <p:sp>
        <p:nvSpPr>
          <p:cNvPr id="30" name="Shape 27"/>
          <p:cNvSpPr/>
          <p:nvPr/>
        </p:nvSpPr>
        <p:spPr>
          <a:xfrm>
            <a:off x="6807708" y="6115050"/>
            <a:ext cx="1769364" cy="292608"/>
          </a:xfrm>
          <a:prstGeom prst="roundRect">
            <a:avLst>
              <a:gd name="adj" fmla="val 50000"/>
            </a:avLst>
          </a:prstGeom>
          <a:solidFill>
            <a:srgbClr val="D6F3EC"/>
          </a:solidFill>
          <a:ln w="12700">
            <a:solidFill>
              <a:srgbClr val="D6F3EC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1" name="Text 28"/>
          <p:cNvSpPr txBox="1"/>
          <p:nvPr/>
        </p:nvSpPr>
        <p:spPr>
          <a:xfrm>
            <a:off x="6807708" y="6115050"/>
            <a:ext cx="176936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규칙 엔진 GUI</a:t>
            </a:r>
            <a:endParaRPr lang="en-US" sz="1050" dirty="0"/>
          </a:p>
        </p:txBody>
      </p:sp>
      <p:pic>
        <p:nvPicPr>
          <p:cNvPr id="32" name="Picture 31" descr="demo_replac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" y="1563624"/>
            <a:ext cx="6858000" cy="428625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F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863840" y="822960"/>
            <a:ext cx="5120640" cy="5120640"/>
          </a:xfrm>
          <a:prstGeom prst="ellipse">
            <a:avLst/>
          </a:prstGeom>
          <a:solidFill>
            <a:srgbClr val="14315A"/>
          </a:solidFill>
          <a:ln w="12700">
            <a:solidFill>
              <a:srgbClr val="14315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" name="Shape 1"/>
          <p:cNvSpPr/>
          <p:nvPr/>
        </p:nvSpPr>
        <p:spPr>
          <a:xfrm>
            <a:off x="9418320" y="2377440"/>
            <a:ext cx="2011680" cy="2011680"/>
          </a:xfrm>
          <a:prstGeom prst="ellipse">
            <a:avLst/>
          </a:prstGeom>
          <a:solidFill>
            <a:srgbClr val="0FA98F"/>
          </a:solidFill>
          <a:ln w="12700">
            <a:solidFill>
              <a:srgbClr val="0FA98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" name="Text 2"/>
          <p:cNvSpPr txBox="1"/>
          <p:nvPr/>
        </p:nvSpPr>
        <p:spPr>
          <a:xfrm>
            <a:off x="548640" y="1554480"/>
            <a:ext cx="3657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7200" b="1" dirty="0">
                <a:solidFill>
                  <a:srgbClr val="8FE3D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05</a:t>
            </a:r>
            <a:endParaRPr lang="en-US" sz="7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834640"/>
            <a:ext cx="7772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운영평가</a:t>
            </a:r>
            <a:endParaRPr lang="en-US" sz="40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3886200"/>
            <a:ext cx="71323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600" dirty="0">
                <a:solidFill>
                  <a:srgbClr val="C9D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쌓인 데이터가 곧 평가 자료입니다 — 승무원 성과와 차량 자산을 매월 자동으로 평가하고 리포트로 냅니다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9814255" y="649224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7F93A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MobilHi  ·  37</a:t>
            </a:r>
            <a:endParaRPr lang="en-US" sz="8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0FA98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운영평가 개요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9441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평가를 위해 따로 만드는 자료가 없습니다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9601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서울소프트 모빌하이 · 화면 속 인명·차량·금액은 데모용 데이터이며 일부 화면은 개인정보 보호를 위해 흐림 처리했습니다</a:t>
            </a:r>
            <a:endParaRPr lang="en-US" sz="800" dirty="0"/>
          </a:p>
        </p:txBody>
      </p:sp>
      <p:sp>
        <p:nvSpPr>
          <p:cNvPr id="5" name="Text 3"/>
          <p:cNvSpPr txBox="1"/>
          <p:nvPr/>
        </p:nvSpPr>
        <p:spPr>
          <a:xfrm>
            <a:off x="9814255" y="649224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MobilHi  ·  38</a:t>
            </a:r>
            <a:endParaRPr lang="en-US" sz="850" dirty="0"/>
          </a:p>
        </p:txBody>
      </p:sp>
      <p:sp>
        <p:nvSpPr>
          <p:cNvPr id="6" name="Shape 4"/>
          <p:cNvSpPr/>
          <p:nvPr/>
        </p:nvSpPr>
        <p:spPr>
          <a:xfrm>
            <a:off x="972282" y="1920240"/>
            <a:ext cx="1188720" cy="1188720"/>
          </a:xfrm>
          <a:prstGeom prst="ellipse">
            <a:avLst/>
          </a:prstGeom>
          <a:solidFill>
            <a:srgbClr val="0FA98F"/>
          </a:solidFill>
          <a:ln w="12700">
            <a:solidFill>
              <a:srgbClr val="0FA98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7574" y="2205533"/>
            <a:ext cx="618134" cy="618134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548640" y="3291840"/>
            <a:ext cx="2036003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FA98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01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3566160"/>
            <a:ext cx="203600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원천은 일상 업무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640080" y="4069080"/>
            <a:ext cx="1853123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300"/>
              </a:spcAft>
              <a:buNone/>
            </a:pPr>
            <a:r>
              <a:rPr lang="en-US" sz="1200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배차 · 근태 · 정비 · 유류출고</a:t>
            </a:r>
            <a:endParaRPr lang="en-US" sz="1200" dirty="0"/>
          </a:p>
          <a:p>
            <a:pPr marL="0" indent="0" algn="ctr">
              <a:spcAft>
                <a:spcPts val="300"/>
              </a:spcAft>
              <a:buNone/>
            </a:pPr>
            <a:r>
              <a:rPr lang="en-US" sz="1200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사고민원 · DTG 실적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1565727" y="4023360"/>
            <a:ext cx="1829" cy="914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2" name="Shape 9"/>
          <p:cNvSpPr/>
          <p:nvPr/>
        </p:nvSpPr>
        <p:spPr>
          <a:xfrm>
            <a:off x="3236885" y="1920240"/>
            <a:ext cx="1188720" cy="1188720"/>
          </a:xfrm>
          <a:prstGeom prst="ellipse">
            <a:avLst/>
          </a:prstGeom>
          <a:solidFill>
            <a:srgbClr val="0B1F3A"/>
          </a:solidFill>
          <a:ln w="12700">
            <a:solidFill>
              <a:srgbClr val="0B1F3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4" name="Text 10"/>
          <p:cNvSpPr txBox="1"/>
          <p:nvPr/>
        </p:nvSpPr>
        <p:spPr>
          <a:xfrm>
            <a:off x="2813243" y="3291840"/>
            <a:ext cx="2036003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FA98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02</a:t>
            </a:r>
            <a:endParaRPr lang="en-US" sz="1200" dirty="0"/>
          </a:p>
        </p:txBody>
      </p:sp>
      <p:sp>
        <p:nvSpPr>
          <p:cNvPr id="15" name="Text 11"/>
          <p:cNvSpPr txBox="1"/>
          <p:nvPr/>
        </p:nvSpPr>
        <p:spPr>
          <a:xfrm>
            <a:off x="2813243" y="3566160"/>
            <a:ext cx="203600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승무원 10개 영역</a:t>
            </a:r>
            <a:endParaRPr lang="en-US" sz="1600" dirty="0"/>
          </a:p>
        </p:txBody>
      </p:sp>
      <p:sp>
        <p:nvSpPr>
          <p:cNvPr id="16" name="Text 12"/>
          <p:cNvSpPr txBox="1"/>
          <p:nvPr/>
        </p:nvSpPr>
        <p:spPr>
          <a:xfrm>
            <a:off x="2904683" y="4069080"/>
            <a:ext cx="1853123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300"/>
              </a:spcAft>
              <a:buNone/>
            </a:pPr>
            <a:r>
              <a:rPr lang="en-US" sz="1200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안전운행 · 출근율 · 서비스 등</a:t>
            </a:r>
            <a:endParaRPr lang="en-US" sz="1200" dirty="0"/>
          </a:p>
          <a:p>
            <a:pPr marL="0" indent="0" algn="ctr">
              <a:spcAft>
                <a:spcPts val="300"/>
              </a:spcAft>
              <a:buNone/>
            </a:pPr>
            <a:r>
              <a:rPr lang="en-US" sz="1200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각 100점 자동 산출</a:t>
            </a:r>
            <a:endParaRPr lang="en-US" sz="1200" dirty="0"/>
          </a:p>
        </p:txBody>
      </p:sp>
      <p:sp>
        <p:nvSpPr>
          <p:cNvPr id="17" name="Shape 13"/>
          <p:cNvSpPr/>
          <p:nvPr/>
        </p:nvSpPr>
        <p:spPr>
          <a:xfrm>
            <a:off x="3830330" y="4023360"/>
            <a:ext cx="1829" cy="914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8" name="Shape 14"/>
          <p:cNvSpPr/>
          <p:nvPr/>
        </p:nvSpPr>
        <p:spPr>
          <a:xfrm>
            <a:off x="5501488" y="1920240"/>
            <a:ext cx="1188720" cy="1188720"/>
          </a:xfrm>
          <a:prstGeom prst="ellipse">
            <a:avLst/>
          </a:prstGeom>
          <a:solidFill>
            <a:srgbClr val="0FA98F"/>
          </a:solidFill>
          <a:ln w="12700">
            <a:solidFill>
              <a:srgbClr val="0FA98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0" name="Text 15"/>
          <p:cNvSpPr txBox="1"/>
          <p:nvPr/>
        </p:nvSpPr>
        <p:spPr>
          <a:xfrm>
            <a:off x="5077846" y="3291840"/>
            <a:ext cx="2036003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FA98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03</a:t>
            </a:r>
            <a:endParaRPr lang="en-US" sz="1200" dirty="0"/>
          </a:p>
        </p:txBody>
      </p:sp>
      <p:sp>
        <p:nvSpPr>
          <p:cNvPr id="21" name="Text 16"/>
          <p:cNvSpPr txBox="1"/>
          <p:nvPr/>
        </p:nvSpPr>
        <p:spPr>
          <a:xfrm>
            <a:off x="5077846" y="3566160"/>
            <a:ext cx="203600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차량 S~D 등급</a:t>
            </a:r>
            <a:endParaRPr lang="en-US" sz="1600" dirty="0"/>
          </a:p>
        </p:txBody>
      </p:sp>
      <p:sp>
        <p:nvSpPr>
          <p:cNvPr id="22" name="Text 17"/>
          <p:cNvSpPr txBox="1"/>
          <p:nvPr/>
        </p:nvSpPr>
        <p:spPr>
          <a:xfrm>
            <a:off x="5169286" y="4069080"/>
            <a:ext cx="1853123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300"/>
              </a:spcAft>
              <a:buNone/>
            </a:pPr>
            <a:r>
              <a:rPr lang="en-US" sz="1200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잔존가치 · 정비비 · 연비</a:t>
            </a:r>
            <a:endParaRPr lang="en-US" sz="1200" dirty="0"/>
          </a:p>
          <a:p>
            <a:pPr marL="0" indent="0" algn="ctr">
              <a:spcAft>
                <a:spcPts val="300"/>
              </a:spcAft>
              <a:buNone/>
            </a:pPr>
            <a:r>
              <a:rPr lang="en-US" sz="1200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· 안전성 종합 평가</a:t>
            </a:r>
            <a:endParaRPr lang="en-US" sz="1200" dirty="0"/>
          </a:p>
        </p:txBody>
      </p:sp>
      <p:sp>
        <p:nvSpPr>
          <p:cNvPr id="23" name="Shape 18"/>
          <p:cNvSpPr/>
          <p:nvPr/>
        </p:nvSpPr>
        <p:spPr>
          <a:xfrm>
            <a:off x="6094933" y="4023360"/>
            <a:ext cx="1829" cy="914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4" name="Shape 19"/>
          <p:cNvSpPr/>
          <p:nvPr/>
        </p:nvSpPr>
        <p:spPr>
          <a:xfrm>
            <a:off x="7766091" y="1920240"/>
            <a:ext cx="1188720" cy="1188720"/>
          </a:xfrm>
          <a:prstGeom prst="ellipse">
            <a:avLst/>
          </a:prstGeom>
          <a:solidFill>
            <a:srgbClr val="0B1F3A"/>
          </a:solidFill>
          <a:ln w="12700">
            <a:solidFill>
              <a:srgbClr val="0B1F3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6" name="Text 20"/>
          <p:cNvSpPr txBox="1"/>
          <p:nvPr/>
        </p:nvSpPr>
        <p:spPr>
          <a:xfrm>
            <a:off x="7342449" y="3291840"/>
            <a:ext cx="2036003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FA98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04</a:t>
            </a:r>
            <a:endParaRPr lang="en-US" sz="1200" dirty="0"/>
          </a:p>
        </p:txBody>
      </p:sp>
      <p:sp>
        <p:nvSpPr>
          <p:cNvPr id="27" name="Text 21"/>
          <p:cNvSpPr txBox="1"/>
          <p:nvPr/>
        </p:nvSpPr>
        <p:spPr>
          <a:xfrm>
            <a:off x="7342449" y="3566160"/>
            <a:ext cx="203600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매월 자동 집계</a:t>
            </a:r>
            <a:endParaRPr lang="en-US" sz="1600" dirty="0"/>
          </a:p>
        </p:txBody>
      </p:sp>
      <p:sp>
        <p:nvSpPr>
          <p:cNvPr id="28" name="Text 22"/>
          <p:cNvSpPr txBox="1"/>
          <p:nvPr/>
        </p:nvSpPr>
        <p:spPr>
          <a:xfrm>
            <a:off x="7433889" y="4069080"/>
            <a:ext cx="1853123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300"/>
              </a:spcAft>
              <a:buNone/>
            </a:pPr>
            <a:r>
              <a:rPr lang="en-US" sz="1200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조회 월 선택만으로</a:t>
            </a:r>
            <a:endParaRPr lang="en-US" sz="1200" dirty="0"/>
          </a:p>
          <a:p>
            <a:pPr marL="0" indent="0" algn="ctr">
              <a:spcAft>
                <a:spcPts val="300"/>
              </a:spcAft>
              <a:buNone/>
            </a:pPr>
            <a:r>
              <a:rPr lang="en-US" sz="1200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즉시 리포트 · PDF</a:t>
            </a:r>
            <a:endParaRPr lang="en-US" sz="1200" dirty="0"/>
          </a:p>
        </p:txBody>
      </p:sp>
      <p:sp>
        <p:nvSpPr>
          <p:cNvPr id="29" name="Shape 23"/>
          <p:cNvSpPr/>
          <p:nvPr/>
        </p:nvSpPr>
        <p:spPr>
          <a:xfrm>
            <a:off x="8359536" y="4023360"/>
            <a:ext cx="1829" cy="914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0" name="Shape 24"/>
          <p:cNvSpPr/>
          <p:nvPr/>
        </p:nvSpPr>
        <p:spPr>
          <a:xfrm>
            <a:off x="10030694" y="1920240"/>
            <a:ext cx="1188720" cy="1188720"/>
          </a:xfrm>
          <a:prstGeom prst="ellipse">
            <a:avLst/>
          </a:prstGeom>
          <a:solidFill>
            <a:srgbClr val="0FA98F"/>
          </a:solidFill>
          <a:ln w="12700">
            <a:solidFill>
              <a:srgbClr val="0FA98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31" name="Picture 30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15986" y="2205533"/>
            <a:ext cx="618134" cy="618134"/>
          </a:xfrm>
          <a:prstGeom prst="rect">
            <a:avLst/>
          </a:prstGeom>
        </p:spPr>
      </p:pic>
      <p:sp>
        <p:nvSpPr>
          <p:cNvPr id="32" name="Text 25"/>
          <p:cNvSpPr txBox="1"/>
          <p:nvPr/>
        </p:nvSpPr>
        <p:spPr>
          <a:xfrm>
            <a:off x="9607052" y="3291840"/>
            <a:ext cx="2036003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FA98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05</a:t>
            </a:r>
            <a:endParaRPr lang="en-US" sz="1200" dirty="0"/>
          </a:p>
        </p:txBody>
      </p:sp>
      <p:sp>
        <p:nvSpPr>
          <p:cNvPr id="33" name="Text 26"/>
          <p:cNvSpPr txBox="1"/>
          <p:nvPr/>
        </p:nvSpPr>
        <p:spPr>
          <a:xfrm>
            <a:off x="9607052" y="3566160"/>
            <a:ext cx="203600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배점은 설정으로</a:t>
            </a:r>
            <a:endParaRPr lang="en-US" sz="1600" dirty="0"/>
          </a:p>
        </p:txBody>
      </p:sp>
      <p:sp>
        <p:nvSpPr>
          <p:cNvPr id="34" name="Text 27"/>
          <p:cNvSpPr txBox="1"/>
          <p:nvPr/>
        </p:nvSpPr>
        <p:spPr>
          <a:xfrm>
            <a:off x="9698492" y="4069080"/>
            <a:ext cx="1853123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300"/>
              </a:spcAft>
              <a:buNone/>
            </a:pPr>
            <a:r>
              <a:rPr lang="en-US" sz="1200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회사 정책에 맞춰</a:t>
            </a:r>
            <a:endParaRPr lang="en-US" sz="1200" dirty="0"/>
          </a:p>
          <a:p>
            <a:pPr marL="0" indent="0" algn="ctr">
              <a:spcAft>
                <a:spcPts val="300"/>
              </a:spcAft>
              <a:buNone/>
            </a:pPr>
            <a:r>
              <a:rPr lang="en-US" sz="1200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평가항목 · 가중치 조정</a:t>
            </a:r>
            <a:endParaRPr lang="en-US" sz="1200" dirty="0"/>
          </a:p>
        </p:txBody>
      </p:sp>
      <p:sp>
        <p:nvSpPr>
          <p:cNvPr id="35" name="Shape 28"/>
          <p:cNvSpPr/>
          <p:nvPr/>
        </p:nvSpPr>
        <p:spPr>
          <a:xfrm>
            <a:off x="10624139" y="4023360"/>
            <a:ext cx="1829" cy="914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36" name="Picture 3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2177" y="2205533"/>
            <a:ext cx="618134" cy="618134"/>
          </a:xfrm>
          <a:prstGeom prst="rect">
            <a:avLst/>
          </a:prstGeom>
        </p:spPr>
      </p:pic>
      <p:pic>
        <p:nvPicPr>
          <p:cNvPr id="37" name="Picture 3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86780" y="2205533"/>
            <a:ext cx="618134" cy="618134"/>
          </a:xfrm>
          <a:prstGeom prst="rect">
            <a:avLst/>
          </a:prstGeom>
        </p:spPr>
      </p:pic>
      <p:pic>
        <p:nvPicPr>
          <p:cNvPr id="38" name="Picture 3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51383" y="2205533"/>
            <a:ext cx="618134" cy="618134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0FA98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운영평가 · 인사평가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9441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승무원 평가를 사람이 아니라 데이터가 매깁니다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9601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서울소프트 모빌하이 · 화면 속 인명·차량·금액은 데모용 데이터이며 일부 화면은 개인정보 보호를 위해 흐림 처리했습니다</a:t>
            </a:r>
            <a:endParaRPr lang="en-US" sz="800" dirty="0"/>
          </a:p>
        </p:txBody>
      </p:sp>
      <p:sp>
        <p:nvSpPr>
          <p:cNvPr id="5" name="Text 3"/>
          <p:cNvSpPr txBox="1"/>
          <p:nvPr/>
        </p:nvSpPr>
        <p:spPr>
          <a:xfrm>
            <a:off x="9814255" y="649224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MobilHi  ·  39</a:t>
            </a:r>
            <a:endParaRPr lang="en-US" sz="850" dirty="0"/>
          </a:p>
        </p:txBody>
      </p:sp>
      <p:sp>
        <p:nvSpPr>
          <p:cNvPr id="6" name="Shape 4"/>
          <p:cNvSpPr/>
          <p:nvPr/>
        </p:nvSpPr>
        <p:spPr>
          <a:xfrm>
            <a:off x="548640" y="1271016"/>
            <a:ext cx="6949440" cy="4624578"/>
          </a:xfrm>
          <a:prstGeom prst="roundRect">
            <a:avLst>
              <a:gd name="adj" fmla="val 1977"/>
            </a:avLst>
          </a:prstGeom>
          <a:solidFill>
            <a:srgbClr val="2A3644"/>
          </a:solidFill>
          <a:ln w="12700">
            <a:solidFill>
              <a:srgbClr val="2A3644"/>
            </a:solidFill>
            <a:prstDash val="solid"/>
          </a:ln>
          <a:effectLst>
            <a:outerShdw blurRad="152400" dist="50800" dir="54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7" name="Shape 5"/>
          <p:cNvSpPr/>
          <p:nvPr/>
        </p:nvSpPr>
        <p:spPr>
          <a:xfrm>
            <a:off x="676656" y="1362456"/>
            <a:ext cx="100584" cy="100584"/>
          </a:xfrm>
          <a:prstGeom prst="ellipse">
            <a:avLst/>
          </a:prstGeom>
          <a:solidFill>
            <a:srgbClr val="E5484D"/>
          </a:solidFill>
          <a:ln w="12700">
            <a:solidFill>
              <a:srgbClr val="E5484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Shape 6"/>
          <p:cNvSpPr/>
          <p:nvPr/>
        </p:nvSpPr>
        <p:spPr>
          <a:xfrm>
            <a:off x="841248" y="1362456"/>
            <a:ext cx="100584" cy="100584"/>
          </a:xfrm>
          <a:prstGeom prst="ellipse">
            <a:avLst/>
          </a:prstGeom>
          <a:solidFill>
            <a:srgbClr val="F2B01E"/>
          </a:solidFill>
          <a:ln w="12700">
            <a:solidFill>
              <a:srgbClr val="F2B01E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" name="Shape 7"/>
          <p:cNvSpPr/>
          <p:nvPr/>
        </p:nvSpPr>
        <p:spPr>
          <a:xfrm>
            <a:off x="1005840" y="1362456"/>
            <a:ext cx="100584" cy="100584"/>
          </a:xfrm>
          <a:prstGeom prst="ellipse">
            <a:avLst/>
          </a:prstGeom>
          <a:solidFill>
            <a:srgbClr val="3DBE5B"/>
          </a:solidFill>
          <a:ln w="12700">
            <a:solidFill>
              <a:srgbClr val="3DBE5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" name="Shape 8"/>
          <p:cNvSpPr/>
          <p:nvPr/>
        </p:nvSpPr>
        <p:spPr>
          <a:xfrm>
            <a:off x="1280160" y="1335024"/>
            <a:ext cx="6035040" cy="164592"/>
          </a:xfrm>
          <a:prstGeom prst="roundRect">
            <a:avLst>
              <a:gd name="adj" fmla="val 50000"/>
            </a:avLst>
          </a:prstGeom>
          <a:solidFill>
            <a:srgbClr val="3B4756"/>
          </a:solidFill>
          <a:ln w="12700">
            <a:solidFill>
              <a:srgbClr val="3B475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1" name="Text 9"/>
          <p:cNvSpPr txBox="1"/>
          <p:nvPr/>
        </p:nvSpPr>
        <p:spPr>
          <a:xfrm>
            <a:off x="1371600" y="1335024"/>
            <a:ext cx="5852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C4CD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모빌하이 › 운영평가 › 인사평가</a:t>
            </a:r>
            <a:endParaRPr lang="en-US" sz="750" dirty="0"/>
          </a:p>
        </p:txBody>
      </p:sp>
      <p:sp>
        <p:nvSpPr>
          <p:cNvPr id="13" name="Shape 10"/>
          <p:cNvSpPr/>
          <p:nvPr/>
        </p:nvSpPr>
        <p:spPr>
          <a:xfrm>
            <a:off x="7863840" y="1737360"/>
            <a:ext cx="310896" cy="310896"/>
          </a:xfrm>
          <a:prstGeom prst="ellipse">
            <a:avLst/>
          </a:prstGeom>
          <a:solidFill>
            <a:srgbClr val="F08A24"/>
          </a:solidFill>
          <a:ln w="19050">
            <a:solidFill>
              <a:srgbClr val="FFFFFF"/>
            </a:solidFill>
            <a:prstDash val="solid"/>
          </a:ln>
          <a:effectLst>
            <a:outerShdw blurRad="50800" dist="127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14" name="Text 11"/>
          <p:cNvSpPr txBox="1"/>
          <p:nvPr/>
        </p:nvSpPr>
        <p:spPr>
          <a:xfrm>
            <a:off x="7863840" y="173736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100" dirty="0"/>
          </a:p>
        </p:txBody>
      </p:sp>
      <p:sp>
        <p:nvSpPr>
          <p:cNvPr id="15" name="Text 12"/>
          <p:cNvSpPr txBox="1"/>
          <p:nvPr/>
        </p:nvSpPr>
        <p:spPr>
          <a:xfrm>
            <a:off x="8275320" y="1719072"/>
            <a:ext cx="33677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10개 평가영역 자동 산출</a:t>
            </a:r>
            <a:endParaRPr lang="en-US" sz="1400" dirty="0"/>
          </a:p>
        </p:txBody>
      </p:sp>
      <p:sp>
        <p:nvSpPr>
          <p:cNvPr id="16" name="Text 13"/>
          <p:cNvSpPr txBox="1"/>
          <p:nvPr/>
        </p:nvSpPr>
        <p:spPr>
          <a:xfrm>
            <a:off x="8275320" y="2048256"/>
            <a:ext cx="3367735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안전운행 · 출근율 · 고객서비스 · 업무숙련도 ·</a:t>
            </a:r>
            <a:endParaRPr lang="en-US" sz="115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운행일지 · 차량관리를 각 100점으로.</a:t>
            </a:r>
            <a:endParaRPr lang="en-US" sz="1150" dirty="0"/>
          </a:p>
        </p:txBody>
      </p:sp>
      <p:sp>
        <p:nvSpPr>
          <p:cNvPr id="17" name="Shape 14"/>
          <p:cNvSpPr/>
          <p:nvPr/>
        </p:nvSpPr>
        <p:spPr>
          <a:xfrm>
            <a:off x="7863840" y="2816352"/>
            <a:ext cx="310896" cy="310896"/>
          </a:xfrm>
          <a:prstGeom prst="ellipse">
            <a:avLst/>
          </a:prstGeom>
          <a:solidFill>
            <a:srgbClr val="F08A24"/>
          </a:solidFill>
          <a:ln w="19050">
            <a:solidFill>
              <a:srgbClr val="FFFFFF"/>
            </a:solidFill>
            <a:prstDash val="solid"/>
          </a:ln>
          <a:effectLst>
            <a:outerShdw blurRad="50800" dist="127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18" name="Text 15"/>
          <p:cNvSpPr txBox="1"/>
          <p:nvPr/>
        </p:nvSpPr>
        <p:spPr>
          <a:xfrm>
            <a:off x="7863840" y="281635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100" dirty="0"/>
          </a:p>
        </p:txBody>
      </p:sp>
      <p:sp>
        <p:nvSpPr>
          <p:cNvPr id="19" name="Text 16"/>
          <p:cNvSpPr txBox="1"/>
          <p:nvPr/>
        </p:nvSpPr>
        <p:spPr>
          <a:xfrm>
            <a:off x="8275320" y="2798064"/>
            <a:ext cx="33677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5개 탭 · 6개월 추이</a:t>
            </a:r>
            <a:endParaRPr lang="en-US" sz="1400" dirty="0"/>
          </a:p>
        </p:txBody>
      </p:sp>
      <p:sp>
        <p:nvSpPr>
          <p:cNvPr id="20" name="Text 17"/>
          <p:cNvSpPr txBox="1"/>
          <p:nvPr/>
        </p:nvSpPr>
        <p:spPr>
          <a:xfrm>
            <a:off x="8275320" y="3127248"/>
            <a:ext cx="3367735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전체현황 · 영업소별 · 평가영역 · 운전습관 ·</a:t>
            </a:r>
            <a:endParaRPr lang="en-US" sz="115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승무원 목록을 한 화면에서 봅니다.</a:t>
            </a:r>
            <a:endParaRPr lang="en-US" sz="1150" dirty="0"/>
          </a:p>
        </p:txBody>
      </p:sp>
      <p:sp>
        <p:nvSpPr>
          <p:cNvPr id="21" name="Shape 18"/>
          <p:cNvSpPr/>
          <p:nvPr/>
        </p:nvSpPr>
        <p:spPr>
          <a:xfrm>
            <a:off x="7863840" y="3895344"/>
            <a:ext cx="310896" cy="310896"/>
          </a:xfrm>
          <a:prstGeom prst="ellipse">
            <a:avLst/>
          </a:prstGeom>
          <a:solidFill>
            <a:srgbClr val="F08A24"/>
          </a:solidFill>
          <a:ln w="19050">
            <a:solidFill>
              <a:srgbClr val="FFFFFF"/>
            </a:solidFill>
            <a:prstDash val="solid"/>
          </a:ln>
          <a:effectLst>
            <a:outerShdw blurRad="50800" dist="127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22" name="Text 19"/>
          <p:cNvSpPr txBox="1"/>
          <p:nvPr/>
        </p:nvSpPr>
        <p:spPr>
          <a:xfrm>
            <a:off x="7863840" y="3895344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100" dirty="0"/>
          </a:p>
        </p:txBody>
      </p:sp>
      <p:sp>
        <p:nvSpPr>
          <p:cNvPr id="23" name="Text 20"/>
          <p:cNvSpPr txBox="1"/>
          <p:nvPr/>
        </p:nvSpPr>
        <p:spPr>
          <a:xfrm>
            <a:off x="8275320" y="3877056"/>
            <a:ext cx="33677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인센티브 · 교육 대상 분류</a:t>
            </a:r>
            <a:endParaRPr lang="en-US" sz="1400" dirty="0"/>
          </a:p>
        </p:txBody>
      </p:sp>
      <p:sp>
        <p:nvSpPr>
          <p:cNvPr id="24" name="Text 21"/>
          <p:cNvSpPr txBox="1"/>
          <p:nvPr/>
        </p:nvSpPr>
        <p:spPr>
          <a:xfrm>
            <a:off x="8275320" y="4206240"/>
            <a:ext cx="3367735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우수(90점 이상)와 개선 필요(70점 미만)를</a:t>
            </a:r>
            <a:endParaRPr lang="en-US" sz="115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매월 자동으로 가려냅니다.</a:t>
            </a:r>
            <a:endParaRPr lang="en-US" sz="1150" dirty="0"/>
          </a:p>
        </p:txBody>
      </p:sp>
      <p:sp>
        <p:nvSpPr>
          <p:cNvPr id="25" name="Text 22"/>
          <p:cNvSpPr txBox="1"/>
          <p:nvPr/>
        </p:nvSpPr>
        <p:spPr>
          <a:xfrm>
            <a:off x="548640" y="6124194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FA98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최적화 포인트</a:t>
            </a:r>
            <a:endParaRPr lang="en-US" sz="1050" dirty="0"/>
          </a:p>
        </p:txBody>
      </p:sp>
      <p:sp>
        <p:nvSpPr>
          <p:cNvPr id="26" name="Shape 23"/>
          <p:cNvSpPr/>
          <p:nvPr/>
        </p:nvSpPr>
        <p:spPr>
          <a:xfrm>
            <a:off x="1691640" y="6115050"/>
            <a:ext cx="2071116" cy="292608"/>
          </a:xfrm>
          <a:prstGeom prst="roundRect">
            <a:avLst>
              <a:gd name="adj" fmla="val 50000"/>
            </a:avLst>
          </a:prstGeom>
          <a:solidFill>
            <a:srgbClr val="D6F3EC"/>
          </a:solidFill>
          <a:ln w="12700">
            <a:solidFill>
              <a:srgbClr val="D6F3EC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7" name="Text 24"/>
          <p:cNvSpPr txBox="1"/>
          <p:nvPr/>
        </p:nvSpPr>
        <p:spPr>
          <a:xfrm>
            <a:off x="1691640" y="6115050"/>
            <a:ext cx="207111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입력 자료 0건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>
            <a:off x="3872484" y="6115050"/>
            <a:ext cx="2372868" cy="292608"/>
          </a:xfrm>
          <a:prstGeom prst="roundRect">
            <a:avLst>
              <a:gd name="adj" fmla="val 50000"/>
            </a:avLst>
          </a:prstGeom>
          <a:solidFill>
            <a:srgbClr val="D6F3EC"/>
          </a:solidFill>
          <a:ln w="12700">
            <a:solidFill>
              <a:srgbClr val="D6F3EC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9" name="Text 26"/>
          <p:cNvSpPr txBox="1"/>
          <p:nvPr/>
        </p:nvSpPr>
        <p:spPr>
          <a:xfrm>
            <a:off x="3872484" y="6115050"/>
            <a:ext cx="23728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10개 영역 · 100점</a:t>
            </a:r>
            <a:endParaRPr lang="en-US" sz="1050" dirty="0"/>
          </a:p>
        </p:txBody>
      </p:sp>
      <p:sp>
        <p:nvSpPr>
          <p:cNvPr id="30" name="Shape 27"/>
          <p:cNvSpPr/>
          <p:nvPr/>
        </p:nvSpPr>
        <p:spPr>
          <a:xfrm>
            <a:off x="6355080" y="6115050"/>
            <a:ext cx="2523744" cy="292608"/>
          </a:xfrm>
          <a:prstGeom prst="roundRect">
            <a:avLst>
              <a:gd name="adj" fmla="val 50000"/>
            </a:avLst>
          </a:prstGeom>
          <a:solidFill>
            <a:srgbClr val="D6F3EC"/>
          </a:solidFill>
          <a:ln w="12700">
            <a:solidFill>
              <a:srgbClr val="D6F3EC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1" name="Text 28"/>
          <p:cNvSpPr txBox="1"/>
          <p:nvPr/>
        </p:nvSpPr>
        <p:spPr>
          <a:xfrm>
            <a:off x="6355080" y="6115050"/>
            <a:ext cx="252374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월별 자동 집계</a:t>
            </a:r>
            <a:endParaRPr lang="en-US" sz="1050" dirty="0"/>
          </a:p>
        </p:txBody>
      </p:sp>
      <p:pic>
        <p:nvPicPr>
          <p:cNvPr id="32" name="Picture 31" descr="demo_eval_h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1563624"/>
            <a:ext cx="6858000" cy="428625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0FA98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운영평가 · 운전습관 평가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9441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DTG 센서값이 곧 개별 승무원의 개선 포인트가 됩니다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9601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서울소프트 모빌하이 · 화면 속 인명·차량·금액은 데모용 데이터이며 일부 화면은 개인정보 보호를 위해 흐림 처리했습니다</a:t>
            </a:r>
            <a:endParaRPr lang="en-US" sz="800" dirty="0"/>
          </a:p>
        </p:txBody>
      </p:sp>
      <p:sp>
        <p:nvSpPr>
          <p:cNvPr id="5" name="Text 3"/>
          <p:cNvSpPr txBox="1"/>
          <p:nvPr/>
        </p:nvSpPr>
        <p:spPr>
          <a:xfrm>
            <a:off x="9814255" y="649224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MobilHi  ·  40</a:t>
            </a:r>
            <a:endParaRPr lang="en-US" sz="850" dirty="0"/>
          </a:p>
        </p:txBody>
      </p:sp>
      <p:sp>
        <p:nvSpPr>
          <p:cNvPr id="6" name="Shape 4"/>
          <p:cNvSpPr/>
          <p:nvPr/>
        </p:nvSpPr>
        <p:spPr>
          <a:xfrm>
            <a:off x="548640" y="1271016"/>
            <a:ext cx="6949440" cy="4624578"/>
          </a:xfrm>
          <a:prstGeom prst="roundRect">
            <a:avLst>
              <a:gd name="adj" fmla="val 1977"/>
            </a:avLst>
          </a:prstGeom>
          <a:solidFill>
            <a:srgbClr val="2A3644"/>
          </a:solidFill>
          <a:ln w="12700">
            <a:solidFill>
              <a:srgbClr val="2A3644"/>
            </a:solidFill>
            <a:prstDash val="solid"/>
          </a:ln>
          <a:effectLst>
            <a:outerShdw blurRad="152400" dist="50800" dir="54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7" name="Shape 5"/>
          <p:cNvSpPr/>
          <p:nvPr/>
        </p:nvSpPr>
        <p:spPr>
          <a:xfrm>
            <a:off x="676656" y="1362456"/>
            <a:ext cx="100584" cy="100584"/>
          </a:xfrm>
          <a:prstGeom prst="ellipse">
            <a:avLst/>
          </a:prstGeom>
          <a:solidFill>
            <a:srgbClr val="E5484D"/>
          </a:solidFill>
          <a:ln w="12700">
            <a:solidFill>
              <a:srgbClr val="E5484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Shape 6"/>
          <p:cNvSpPr/>
          <p:nvPr/>
        </p:nvSpPr>
        <p:spPr>
          <a:xfrm>
            <a:off x="841248" y="1362456"/>
            <a:ext cx="100584" cy="100584"/>
          </a:xfrm>
          <a:prstGeom prst="ellipse">
            <a:avLst/>
          </a:prstGeom>
          <a:solidFill>
            <a:srgbClr val="F2B01E"/>
          </a:solidFill>
          <a:ln w="12700">
            <a:solidFill>
              <a:srgbClr val="F2B01E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" name="Shape 7"/>
          <p:cNvSpPr/>
          <p:nvPr/>
        </p:nvSpPr>
        <p:spPr>
          <a:xfrm>
            <a:off x="1005840" y="1362456"/>
            <a:ext cx="100584" cy="100584"/>
          </a:xfrm>
          <a:prstGeom prst="ellipse">
            <a:avLst/>
          </a:prstGeom>
          <a:solidFill>
            <a:srgbClr val="3DBE5B"/>
          </a:solidFill>
          <a:ln w="12700">
            <a:solidFill>
              <a:srgbClr val="3DBE5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" name="Shape 8"/>
          <p:cNvSpPr/>
          <p:nvPr/>
        </p:nvSpPr>
        <p:spPr>
          <a:xfrm>
            <a:off x="1280160" y="1335024"/>
            <a:ext cx="6035040" cy="164592"/>
          </a:xfrm>
          <a:prstGeom prst="roundRect">
            <a:avLst>
              <a:gd name="adj" fmla="val 50000"/>
            </a:avLst>
          </a:prstGeom>
          <a:solidFill>
            <a:srgbClr val="3B4756"/>
          </a:solidFill>
          <a:ln w="12700">
            <a:solidFill>
              <a:srgbClr val="3B475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1" name="Text 9"/>
          <p:cNvSpPr txBox="1"/>
          <p:nvPr/>
        </p:nvSpPr>
        <p:spPr>
          <a:xfrm>
            <a:off x="1371600" y="1335024"/>
            <a:ext cx="5852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C4CD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모빌하이 › 운영평가 › 인사평가 › 운전습관</a:t>
            </a:r>
            <a:endParaRPr lang="en-US" sz="750" dirty="0"/>
          </a:p>
        </p:txBody>
      </p:sp>
      <p:sp>
        <p:nvSpPr>
          <p:cNvPr id="13" name="Shape 10"/>
          <p:cNvSpPr/>
          <p:nvPr/>
        </p:nvSpPr>
        <p:spPr>
          <a:xfrm>
            <a:off x="7863840" y="1737360"/>
            <a:ext cx="310896" cy="310896"/>
          </a:xfrm>
          <a:prstGeom prst="ellipse">
            <a:avLst/>
          </a:prstGeom>
          <a:solidFill>
            <a:srgbClr val="F08A24"/>
          </a:solidFill>
          <a:ln w="19050">
            <a:solidFill>
              <a:srgbClr val="FFFFFF"/>
            </a:solidFill>
            <a:prstDash val="solid"/>
          </a:ln>
          <a:effectLst>
            <a:outerShdw blurRad="50800" dist="127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14" name="Text 11"/>
          <p:cNvSpPr txBox="1"/>
          <p:nvPr/>
        </p:nvSpPr>
        <p:spPr>
          <a:xfrm>
            <a:off x="7863840" y="173736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100" dirty="0"/>
          </a:p>
        </p:txBody>
      </p:sp>
      <p:sp>
        <p:nvSpPr>
          <p:cNvPr id="15" name="Text 12"/>
          <p:cNvSpPr txBox="1"/>
          <p:nvPr/>
        </p:nvSpPr>
        <p:spPr>
          <a:xfrm>
            <a:off x="8275320" y="1719072"/>
            <a:ext cx="33677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조작할 수 없는 객관 지표</a:t>
            </a:r>
            <a:endParaRPr lang="en-US" sz="1400" dirty="0"/>
          </a:p>
        </p:txBody>
      </p:sp>
      <p:sp>
        <p:nvSpPr>
          <p:cNvPr id="16" name="Text 13"/>
          <p:cNvSpPr txBox="1"/>
          <p:nvPr/>
        </p:nvSpPr>
        <p:spPr>
          <a:xfrm>
            <a:off x="8275320" y="2048256"/>
            <a:ext cx="3367735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급가속 2.5m/s² 이상, 과속 제한속도 +10km/h</a:t>
            </a:r>
            <a:endParaRPr lang="en-US" sz="115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초과 등 DTG 원본 이벤트로 계산합니다.</a:t>
            </a:r>
            <a:endParaRPr lang="en-US" sz="1150" dirty="0"/>
          </a:p>
        </p:txBody>
      </p:sp>
      <p:sp>
        <p:nvSpPr>
          <p:cNvPr id="17" name="Shape 14"/>
          <p:cNvSpPr/>
          <p:nvPr/>
        </p:nvSpPr>
        <p:spPr>
          <a:xfrm>
            <a:off x="7863840" y="2816352"/>
            <a:ext cx="310896" cy="310896"/>
          </a:xfrm>
          <a:prstGeom prst="ellipse">
            <a:avLst/>
          </a:prstGeom>
          <a:solidFill>
            <a:srgbClr val="F08A24"/>
          </a:solidFill>
          <a:ln w="19050">
            <a:solidFill>
              <a:srgbClr val="FFFFFF"/>
            </a:solidFill>
            <a:prstDash val="solid"/>
          </a:ln>
          <a:effectLst>
            <a:outerShdw blurRad="50800" dist="127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18" name="Text 15"/>
          <p:cNvSpPr txBox="1"/>
          <p:nvPr/>
        </p:nvSpPr>
        <p:spPr>
          <a:xfrm>
            <a:off x="7863840" y="281635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100" dirty="0"/>
          </a:p>
        </p:txBody>
      </p:sp>
      <p:sp>
        <p:nvSpPr>
          <p:cNvPr id="19" name="Text 16"/>
          <p:cNvSpPr txBox="1"/>
          <p:nvPr/>
        </p:nvSpPr>
        <p:spPr>
          <a:xfrm>
            <a:off x="8275320" y="2798064"/>
            <a:ext cx="33677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가중 합산 100점</a:t>
            </a:r>
            <a:endParaRPr lang="en-US" sz="1400" dirty="0"/>
          </a:p>
        </p:txBody>
      </p:sp>
      <p:sp>
        <p:nvSpPr>
          <p:cNvPr id="20" name="Text 17"/>
          <p:cNvSpPr txBox="1"/>
          <p:nvPr/>
        </p:nvSpPr>
        <p:spPr>
          <a:xfrm>
            <a:off x="8275320" y="3127248"/>
            <a:ext cx="3367735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안전 30% · 연비효율 25% · 서비스품질 25% ·</a:t>
            </a:r>
            <a:endParaRPr lang="en-US" sz="115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법규준수 20% — 배점은 설정으로 조정.</a:t>
            </a:r>
            <a:endParaRPr lang="en-US" sz="1150" dirty="0"/>
          </a:p>
        </p:txBody>
      </p:sp>
      <p:sp>
        <p:nvSpPr>
          <p:cNvPr id="21" name="Shape 18"/>
          <p:cNvSpPr/>
          <p:nvPr/>
        </p:nvSpPr>
        <p:spPr>
          <a:xfrm>
            <a:off x="7863840" y="3895344"/>
            <a:ext cx="310896" cy="310896"/>
          </a:xfrm>
          <a:prstGeom prst="ellipse">
            <a:avLst/>
          </a:prstGeom>
          <a:solidFill>
            <a:srgbClr val="F08A24"/>
          </a:solidFill>
          <a:ln w="19050">
            <a:solidFill>
              <a:srgbClr val="FFFFFF"/>
            </a:solidFill>
            <a:prstDash val="solid"/>
          </a:ln>
          <a:effectLst>
            <a:outerShdw blurRad="50800" dist="127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22" name="Text 19"/>
          <p:cNvSpPr txBox="1"/>
          <p:nvPr/>
        </p:nvSpPr>
        <p:spPr>
          <a:xfrm>
            <a:off x="7863840" y="3895344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100" dirty="0"/>
          </a:p>
        </p:txBody>
      </p:sp>
      <p:sp>
        <p:nvSpPr>
          <p:cNvPr id="23" name="Text 20"/>
          <p:cNvSpPr txBox="1"/>
          <p:nvPr/>
        </p:nvSpPr>
        <p:spPr>
          <a:xfrm>
            <a:off x="8275320" y="3877056"/>
            <a:ext cx="33677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승무원별 맞춤 개선포인트</a:t>
            </a:r>
            <a:endParaRPr lang="en-US" sz="1400" dirty="0"/>
          </a:p>
        </p:txBody>
      </p:sp>
      <p:sp>
        <p:nvSpPr>
          <p:cNvPr id="24" name="Text 21"/>
          <p:cNvSpPr txBox="1"/>
          <p:nvPr/>
        </p:nvSpPr>
        <p:spPr>
          <a:xfrm>
            <a:off x="8275320" y="4206240"/>
            <a:ext cx="3367735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취약 지표를 분석해 교육 대상과 개선 항목을</a:t>
            </a:r>
            <a:endParaRPr lang="en-US" sz="115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자동으로 제시합니다.</a:t>
            </a:r>
            <a:endParaRPr lang="en-US" sz="1150" dirty="0"/>
          </a:p>
        </p:txBody>
      </p:sp>
      <p:sp>
        <p:nvSpPr>
          <p:cNvPr id="25" name="Text 22"/>
          <p:cNvSpPr txBox="1"/>
          <p:nvPr/>
        </p:nvSpPr>
        <p:spPr>
          <a:xfrm>
            <a:off x="548640" y="6124194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FA98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최적화 포인트</a:t>
            </a:r>
            <a:endParaRPr lang="en-US" sz="1050" dirty="0"/>
          </a:p>
        </p:txBody>
      </p:sp>
      <p:sp>
        <p:nvSpPr>
          <p:cNvPr id="26" name="Shape 23"/>
          <p:cNvSpPr/>
          <p:nvPr/>
        </p:nvSpPr>
        <p:spPr>
          <a:xfrm>
            <a:off x="1691640" y="6115050"/>
            <a:ext cx="2071116" cy="292608"/>
          </a:xfrm>
          <a:prstGeom prst="roundRect">
            <a:avLst>
              <a:gd name="adj" fmla="val 50000"/>
            </a:avLst>
          </a:prstGeom>
          <a:solidFill>
            <a:srgbClr val="D6F3EC"/>
          </a:solidFill>
          <a:ln w="12700">
            <a:solidFill>
              <a:srgbClr val="D6F3EC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7" name="Text 24"/>
          <p:cNvSpPr txBox="1"/>
          <p:nvPr/>
        </p:nvSpPr>
        <p:spPr>
          <a:xfrm>
            <a:off x="1691640" y="6115050"/>
            <a:ext cx="207111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DTG 원본 기반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>
            <a:off x="3872484" y="6115050"/>
            <a:ext cx="2372868" cy="292608"/>
          </a:xfrm>
          <a:prstGeom prst="roundRect">
            <a:avLst>
              <a:gd name="adj" fmla="val 50000"/>
            </a:avLst>
          </a:prstGeom>
          <a:solidFill>
            <a:srgbClr val="D6F3EC"/>
          </a:solidFill>
          <a:ln w="12700">
            <a:solidFill>
              <a:srgbClr val="D6F3EC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9" name="Text 26"/>
          <p:cNvSpPr txBox="1"/>
          <p:nvPr/>
        </p:nvSpPr>
        <p:spPr>
          <a:xfrm>
            <a:off x="3872484" y="6115050"/>
            <a:ext cx="23728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배점 설정 가능</a:t>
            </a:r>
            <a:endParaRPr lang="en-US" sz="1050" dirty="0"/>
          </a:p>
        </p:txBody>
      </p:sp>
      <p:sp>
        <p:nvSpPr>
          <p:cNvPr id="30" name="Shape 27"/>
          <p:cNvSpPr/>
          <p:nvPr/>
        </p:nvSpPr>
        <p:spPr>
          <a:xfrm>
            <a:off x="6355080" y="6115050"/>
            <a:ext cx="2523744" cy="292608"/>
          </a:xfrm>
          <a:prstGeom prst="roundRect">
            <a:avLst>
              <a:gd name="adj" fmla="val 50000"/>
            </a:avLst>
          </a:prstGeom>
          <a:solidFill>
            <a:srgbClr val="D6F3EC"/>
          </a:solidFill>
          <a:ln w="12700">
            <a:solidFill>
              <a:srgbClr val="D6F3EC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1" name="Text 28"/>
          <p:cNvSpPr txBox="1"/>
          <p:nvPr/>
        </p:nvSpPr>
        <p:spPr>
          <a:xfrm>
            <a:off x="6355080" y="6115050"/>
            <a:ext cx="252374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교육 → 다음 달 반영</a:t>
            </a:r>
            <a:endParaRPr lang="en-US" sz="1050" dirty="0"/>
          </a:p>
        </p:txBody>
      </p:sp>
      <p:pic>
        <p:nvPicPr>
          <p:cNvPr id="32" name="Picture 31" descr="demo_eval_habi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1563624"/>
            <a:ext cx="6858000" cy="428625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0FA98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운영평가 · 차량평가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9441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「이 차를 언제 바꿔야 하는가」를 감이 아니라 숫자로 답합니다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9601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서울소프트 모빌하이 · 화면 속 인명·차량·금액은 데모용 데이터이며 일부 화면은 개인정보 보호를 위해 흐림 처리했습니다</a:t>
            </a:r>
            <a:endParaRPr lang="en-US" sz="800" dirty="0"/>
          </a:p>
        </p:txBody>
      </p:sp>
      <p:sp>
        <p:nvSpPr>
          <p:cNvPr id="5" name="Text 3"/>
          <p:cNvSpPr txBox="1"/>
          <p:nvPr/>
        </p:nvSpPr>
        <p:spPr>
          <a:xfrm>
            <a:off x="9814255" y="649224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MobilHi  ·  41</a:t>
            </a:r>
            <a:endParaRPr lang="en-US" sz="850" dirty="0"/>
          </a:p>
        </p:txBody>
      </p:sp>
      <p:sp>
        <p:nvSpPr>
          <p:cNvPr id="6" name="Shape 4"/>
          <p:cNvSpPr/>
          <p:nvPr/>
        </p:nvSpPr>
        <p:spPr>
          <a:xfrm>
            <a:off x="548640" y="1271016"/>
            <a:ext cx="6949440" cy="4624578"/>
          </a:xfrm>
          <a:prstGeom prst="roundRect">
            <a:avLst>
              <a:gd name="adj" fmla="val 1977"/>
            </a:avLst>
          </a:prstGeom>
          <a:solidFill>
            <a:srgbClr val="2A3644"/>
          </a:solidFill>
          <a:ln w="12700">
            <a:solidFill>
              <a:srgbClr val="2A3644"/>
            </a:solidFill>
            <a:prstDash val="solid"/>
          </a:ln>
          <a:effectLst>
            <a:outerShdw blurRad="152400" dist="50800" dir="54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7" name="Shape 5"/>
          <p:cNvSpPr/>
          <p:nvPr/>
        </p:nvSpPr>
        <p:spPr>
          <a:xfrm>
            <a:off x="676656" y="1362456"/>
            <a:ext cx="100584" cy="100584"/>
          </a:xfrm>
          <a:prstGeom prst="ellipse">
            <a:avLst/>
          </a:prstGeom>
          <a:solidFill>
            <a:srgbClr val="E5484D"/>
          </a:solidFill>
          <a:ln w="12700">
            <a:solidFill>
              <a:srgbClr val="E5484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Shape 6"/>
          <p:cNvSpPr/>
          <p:nvPr/>
        </p:nvSpPr>
        <p:spPr>
          <a:xfrm>
            <a:off x="841248" y="1362456"/>
            <a:ext cx="100584" cy="100584"/>
          </a:xfrm>
          <a:prstGeom prst="ellipse">
            <a:avLst/>
          </a:prstGeom>
          <a:solidFill>
            <a:srgbClr val="F2B01E"/>
          </a:solidFill>
          <a:ln w="12700">
            <a:solidFill>
              <a:srgbClr val="F2B01E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" name="Shape 7"/>
          <p:cNvSpPr/>
          <p:nvPr/>
        </p:nvSpPr>
        <p:spPr>
          <a:xfrm>
            <a:off x="1005840" y="1362456"/>
            <a:ext cx="100584" cy="100584"/>
          </a:xfrm>
          <a:prstGeom prst="ellipse">
            <a:avLst/>
          </a:prstGeom>
          <a:solidFill>
            <a:srgbClr val="3DBE5B"/>
          </a:solidFill>
          <a:ln w="12700">
            <a:solidFill>
              <a:srgbClr val="3DBE5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" name="Shape 8"/>
          <p:cNvSpPr/>
          <p:nvPr/>
        </p:nvSpPr>
        <p:spPr>
          <a:xfrm>
            <a:off x="1280160" y="1335024"/>
            <a:ext cx="6035040" cy="164592"/>
          </a:xfrm>
          <a:prstGeom prst="roundRect">
            <a:avLst>
              <a:gd name="adj" fmla="val 50000"/>
            </a:avLst>
          </a:prstGeom>
          <a:solidFill>
            <a:srgbClr val="3B4756"/>
          </a:solidFill>
          <a:ln w="12700">
            <a:solidFill>
              <a:srgbClr val="3B475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1" name="Text 9"/>
          <p:cNvSpPr txBox="1"/>
          <p:nvPr/>
        </p:nvSpPr>
        <p:spPr>
          <a:xfrm>
            <a:off x="1371600" y="1335024"/>
            <a:ext cx="5852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C4CD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모빌하이 › 운영평가 › 차량평가</a:t>
            </a:r>
            <a:endParaRPr lang="en-US" sz="750" dirty="0"/>
          </a:p>
        </p:txBody>
      </p:sp>
      <p:sp>
        <p:nvSpPr>
          <p:cNvPr id="13" name="Shape 10"/>
          <p:cNvSpPr/>
          <p:nvPr/>
        </p:nvSpPr>
        <p:spPr>
          <a:xfrm>
            <a:off x="7863840" y="1737360"/>
            <a:ext cx="310896" cy="310896"/>
          </a:xfrm>
          <a:prstGeom prst="ellipse">
            <a:avLst/>
          </a:prstGeom>
          <a:solidFill>
            <a:srgbClr val="F08A24"/>
          </a:solidFill>
          <a:ln w="19050">
            <a:solidFill>
              <a:srgbClr val="FFFFFF"/>
            </a:solidFill>
            <a:prstDash val="solid"/>
          </a:ln>
          <a:effectLst>
            <a:outerShdw blurRad="50800" dist="127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14" name="Text 11"/>
          <p:cNvSpPr txBox="1"/>
          <p:nvPr/>
        </p:nvSpPr>
        <p:spPr>
          <a:xfrm>
            <a:off x="7863840" y="173736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100" dirty="0"/>
          </a:p>
        </p:txBody>
      </p:sp>
      <p:sp>
        <p:nvSpPr>
          <p:cNvPr id="15" name="Text 12"/>
          <p:cNvSpPr txBox="1"/>
          <p:nvPr/>
        </p:nvSpPr>
        <p:spPr>
          <a:xfrm>
            <a:off x="8275320" y="1719072"/>
            <a:ext cx="33677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차량 1대 단위 S~D 자산등급</a:t>
            </a:r>
            <a:endParaRPr lang="en-US" sz="1400" dirty="0"/>
          </a:p>
        </p:txBody>
      </p:sp>
      <p:sp>
        <p:nvSpPr>
          <p:cNvPr id="16" name="Text 13"/>
          <p:cNvSpPr txBox="1"/>
          <p:nvPr/>
        </p:nvSpPr>
        <p:spPr>
          <a:xfrm>
            <a:off x="8275320" y="2048256"/>
            <a:ext cx="3367735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취득가 · 잔존가치 · 정비비 · 연비 · 고장 이력으로</a:t>
            </a:r>
            <a:endParaRPr lang="en-US" sz="115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등급과 잔여 수명을 산출합니다.</a:t>
            </a:r>
            <a:endParaRPr lang="en-US" sz="1150" dirty="0"/>
          </a:p>
        </p:txBody>
      </p:sp>
      <p:sp>
        <p:nvSpPr>
          <p:cNvPr id="17" name="Shape 14"/>
          <p:cNvSpPr/>
          <p:nvPr/>
        </p:nvSpPr>
        <p:spPr>
          <a:xfrm>
            <a:off x="7863840" y="2816352"/>
            <a:ext cx="310896" cy="310896"/>
          </a:xfrm>
          <a:prstGeom prst="ellipse">
            <a:avLst/>
          </a:prstGeom>
          <a:solidFill>
            <a:srgbClr val="F08A24"/>
          </a:solidFill>
          <a:ln w="19050">
            <a:solidFill>
              <a:srgbClr val="FFFFFF"/>
            </a:solidFill>
            <a:prstDash val="solid"/>
          </a:ln>
          <a:effectLst>
            <a:outerShdw blurRad="50800" dist="127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18" name="Text 15"/>
          <p:cNvSpPr txBox="1"/>
          <p:nvPr/>
        </p:nvSpPr>
        <p:spPr>
          <a:xfrm>
            <a:off x="7863840" y="281635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100" dirty="0"/>
          </a:p>
        </p:txBody>
      </p:sp>
      <p:sp>
        <p:nvSpPr>
          <p:cNvPr id="19" name="Text 16"/>
          <p:cNvSpPr txBox="1"/>
          <p:nvPr/>
        </p:nvSpPr>
        <p:spPr>
          <a:xfrm>
            <a:off x="8275320" y="2798064"/>
            <a:ext cx="33677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자산가치 추이 · 요약 리포트</a:t>
            </a:r>
            <a:endParaRPr lang="en-US" sz="1400" dirty="0"/>
          </a:p>
        </p:txBody>
      </p:sp>
      <p:sp>
        <p:nvSpPr>
          <p:cNvPr id="20" name="Text 17"/>
          <p:cNvSpPr txBox="1"/>
          <p:nvPr/>
        </p:nvSpPr>
        <p:spPr>
          <a:xfrm>
            <a:off x="8275320" y="3127248"/>
            <a:ext cx="3367735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차종별 6개월 추이와 평균 감가율 · 정비비 · 연비를</a:t>
            </a:r>
            <a:endParaRPr lang="en-US" sz="115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전월과 비교합니다.</a:t>
            </a:r>
            <a:endParaRPr lang="en-US" sz="1150" dirty="0"/>
          </a:p>
        </p:txBody>
      </p:sp>
      <p:sp>
        <p:nvSpPr>
          <p:cNvPr id="21" name="Shape 18"/>
          <p:cNvSpPr/>
          <p:nvPr/>
        </p:nvSpPr>
        <p:spPr>
          <a:xfrm>
            <a:off x="7863840" y="3895344"/>
            <a:ext cx="310896" cy="310896"/>
          </a:xfrm>
          <a:prstGeom prst="ellipse">
            <a:avLst/>
          </a:prstGeom>
          <a:solidFill>
            <a:srgbClr val="F08A24"/>
          </a:solidFill>
          <a:ln w="19050">
            <a:solidFill>
              <a:srgbClr val="FFFFFF"/>
            </a:solidFill>
            <a:prstDash val="solid"/>
          </a:ln>
          <a:effectLst>
            <a:outerShdw blurRad="50800" dist="127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22" name="Text 19"/>
          <p:cNvSpPr txBox="1"/>
          <p:nvPr/>
        </p:nvSpPr>
        <p:spPr>
          <a:xfrm>
            <a:off x="7863840" y="3895344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100" dirty="0"/>
          </a:p>
        </p:txBody>
      </p:sp>
      <p:sp>
        <p:nvSpPr>
          <p:cNvPr id="23" name="Text 20"/>
          <p:cNvSpPr txBox="1"/>
          <p:nvPr/>
        </p:nvSpPr>
        <p:spPr>
          <a:xfrm>
            <a:off x="8275320" y="3877056"/>
            <a:ext cx="33677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경영 리스크 · 권장 조치</a:t>
            </a:r>
            <a:endParaRPr lang="en-US" sz="1400" dirty="0"/>
          </a:p>
        </p:txBody>
      </p:sp>
      <p:sp>
        <p:nvSpPr>
          <p:cNvPr id="24" name="Text 21"/>
          <p:cNvSpPr txBox="1"/>
          <p:nvPr/>
        </p:nvSpPr>
        <p:spPr>
          <a:xfrm>
            <a:off x="8275320" y="4206240"/>
            <a:ext cx="3367735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고비용 차량과 C · D 등급 비중을 짚고 조치 항목과</a:t>
            </a:r>
            <a:endParaRPr lang="en-US" sz="115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절감 여지를 금액으로 제시합니다.</a:t>
            </a:r>
            <a:endParaRPr lang="en-US" sz="1150" dirty="0"/>
          </a:p>
        </p:txBody>
      </p:sp>
      <p:sp>
        <p:nvSpPr>
          <p:cNvPr id="25" name="Text 22"/>
          <p:cNvSpPr txBox="1"/>
          <p:nvPr/>
        </p:nvSpPr>
        <p:spPr>
          <a:xfrm>
            <a:off x="548640" y="6124194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FA98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최적화 포인트</a:t>
            </a:r>
            <a:endParaRPr lang="en-US" sz="1050" dirty="0"/>
          </a:p>
        </p:txBody>
      </p:sp>
      <p:sp>
        <p:nvSpPr>
          <p:cNvPr id="26" name="Shape 23"/>
          <p:cNvSpPr/>
          <p:nvPr/>
        </p:nvSpPr>
        <p:spPr>
          <a:xfrm>
            <a:off x="1691640" y="6115050"/>
            <a:ext cx="2071116" cy="292608"/>
          </a:xfrm>
          <a:prstGeom prst="roundRect">
            <a:avLst>
              <a:gd name="adj" fmla="val 50000"/>
            </a:avLst>
          </a:prstGeom>
          <a:solidFill>
            <a:srgbClr val="D6F3EC"/>
          </a:solidFill>
          <a:ln w="12700">
            <a:solidFill>
              <a:srgbClr val="D6F3EC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7" name="Text 24"/>
          <p:cNvSpPr txBox="1"/>
          <p:nvPr/>
        </p:nvSpPr>
        <p:spPr>
          <a:xfrm>
            <a:off x="1691640" y="6115050"/>
            <a:ext cx="207111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정비 · 유류 자동 집계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>
            <a:off x="3872484" y="6115050"/>
            <a:ext cx="2372868" cy="292608"/>
          </a:xfrm>
          <a:prstGeom prst="roundRect">
            <a:avLst>
              <a:gd name="adj" fmla="val 50000"/>
            </a:avLst>
          </a:prstGeom>
          <a:solidFill>
            <a:srgbClr val="D6F3EC"/>
          </a:solidFill>
          <a:ln w="12700">
            <a:solidFill>
              <a:srgbClr val="D6F3EC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9" name="Text 26"/>
          <p:cNvSpPr txBox="1"/>
          <p:nvPr/>
        </p:nvSpPr>
        <p:spPr>
          <a:xfrm>
            <a:off x="3872484" y="6115050"/>
            <a:ext cx="23728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차량자산평가 리포트</a:t>
            </a:r>
            <a:endParaRPr lang="en-US" sz="1050" dirty="0"/>
          </a:p>
        </p:txBody>
      </p:sp>
      <p:sp>
        <p:nvSpPr>
          <p:cNvPr id="30" name="Shape 27"/>
          <p:cNvSpPr/>
          <p:nvPr/>
        </p:nvSpPr>
        <p:spPr>
          <a:xfrm>
            <a:off x="6355080" y="6115050"/>
            <a:ext cx="2523744" cy="292608"/>
          </a:xfrm>
          <a:prstGeom prst="roundRect">
            <a:avLst>
              <a:gd name="adj" fmla="val 50000"/>
            </a:avLst>
          </a:prstGeom>
          <a:solidFill>
            <a:srgbClr val="D6F3EC"/>
          </a:solidFill>
          <a:ln w="12700">
            <a:solidFill>
              <a:srgbClr val="D6F3EC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1" name="Text 28"/>
          <p:cNvSpPr txBox="1"/>
          <p:nvPr/>
        </p:nvSpPr>
        <p:spPr>
          <a:xfrm>
            <a:off x="6355080" y="6115050"/>
            <a:ext cx="252374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전월 대비 자동 비교</a:t>
            </a:r>
            <a:endParaRPr lang="en-US" sz="1050" dirty="0"/>
          </a:p>
        </p:txBody>
      </p:sp>
      <p:pic>
        <p:nvPicPr>
          <p:cNvPr id="32" name="Picture 31" descr="demo_eval_ca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1563624"/>
            <a:ext cx="6858000" cy="428625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0FA98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운영평가 · 대폐차 판단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9441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리스크맵과 24개월 예측으로 교체 시점과 예산을 정합니다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9601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서울소프트 모빌하이 · 화면 속 인명·차량·금액은 데모용 데이터이며 일부 화면은 개인정보 보호를 위해 흐림 처리했습니다</a:t>
            </a:r>
            <a:endParaRPr lang="en-US" sz="800" dirty="0"/>
          </a:p>
        </p:txBody>
      </p:sp>
      <p:sp>
        <p:nvSpPr>
          <p:cNvPr id="5" name="Text 3"/>
          <p:cNvSpPr txBox="1"/>
          <p:nvPr/>
        </p:nvSpPr>
        <p:spPr>
          <a:xfrm>
            <a:off x="9814255" y="649224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MobilHi  ·  42</a:t>
            </a:r>
            <a:endParaRPr lang="en-US" sz="850" dirty="0"/>
          </a:p>
        </p:txBody>
      </p:sp>
      <p:sp>
        <p:nvSpPr>
          <p:cNvPr id="6" name="Shape 4"/>
          <p:cNvSpPr/>
          <p:nvPr/>
        </p:nvSpPr>
        <p:spPr>
          <a:xfrm>
            <a:off x="548640" y="1271016"/>
            <a:ext cx="6949440" cy="4624578"/>
          </a:xfrm>
          <a:prstGeom prst="roundRect">
            <a:avLst>
              <a:gd name="adj" fmla="val 1977"/>
            </a:avLst>
          </a:prstGeom>
          <a:solidFill>
            <a:srgbClr val="2A3644"/>
          </a:solidFill>
          <a:ln w="12700">
            <a:solidFill>
              <a:srgbClr val="2A3644"/>
            </a:solidFill>
            <a:prstDash val="solid"/>
          </a:ln>
          <a:effectLst>
            <a:outerShdw blurRad="152400" dist="50800" dir="54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7" name="Shape 5"/>
          <p:cNvSpPr/>
          <p:nvPr/>
        </p:nvSpPr>
        <p:spPr>
          <a:xfrm>
            <a:off x="676656" y="1362456"/>
            <a:ext cx="100584" cy="100584"/>
          </a:xfrm>
          <a:prstGeom prst="ellipse">
            <a:avLst/>
          </a:prstGeom>
          <a:solidFill>
            <a:srgbClr val="E5484D"/>
          </a:solidFill>
          <a:ln w="12700">
            <a:solidFill>
              <a:srgbClr val="E5484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Shape 6"/>
          <p:cNvSpPr/>
          <p:nvPr/>
        </p:nvSpPr>
        <p:spPr>
          <a:xfrm>
            <a:off x="841248" y="1362456"/>
            <a:ext cx="100584" cy="100584"/>
          </a:xfrm>
          <a:prstGeom prst="ellipse">
            <a:avLst/>
          </a:prstGeom>
          <a:solidFill>
            <a:srgbClr val="F2B01E"/>
          </a:solidFill>
          <a:ln w="12700">
            <a:solidFill>
              <a:srgbClr val="F2B01E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" name="Shape 7"/>
          <p:cNvSpPr/>
          <p:nvPr/>
        </p:nvSpPr>
        <p:spPr>
          <a:xfrm>
            <a:off x="1005840" y="1362456"/>
            <a:ext cx="100584" cy="100584"/>
          </a:xfrm>
          <a:prstGeom prst="ellipse">
            <a:avLst/>
          </a:prstGeom>
          <a:solidFill>
            <a:srgbClr val="3DBE5B"/>
          </a:solidFill>
          <a:ln w="12700">
            <a:solidFill>
              <a:srgbClr val="3DBE5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" name="Shape 8"/>
          <p:cNvSpPr/>
          <p:nvPr/>
        </p:nvSpPr>
        <p:spPr>
          <a:xfrm>
            <a:off x="1280160" y="1335024"/>
            <a:ext cx="6035040" cy="164592"/>
          </a:xfrm>
          <a:prstGeom prst="roundRect">
            <a:avLst>
              <a:gd name="adj" fmla="val 50000"/>
            </a:avLst>
          </a:prstGeom>
          <a:solidFill>
            <a:srgbClr val="3B4756"/>
          </a:solidFill>
          <a:ln w="12700">
            <a:solidFill>
              <a:srgbClr val="3B475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1" name="Text 9"/>
          <p:cNvSpPr txBox="1"/>
          <p:nvPr/>
        </p:nvSpPr>
        <p:spPr>
          <a:xfrm>
            <a:off x="1371600" y="1335024"/>
            <a:ext cx="5852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C4CD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모빌하이 › 운영평가 › 차량평가 › 대폐차 판단</a:t>
            </a:r>
            <a:endParaRPr lang="en-US" sz="750" dirty="0"/>
          </a:p>
        </p:txBody>
      </p:sp>
      <p:sp>
        <p:nvSpPr>
          <p:cNvPr id="13" name="Shape 10"/>
          <p:cNvSpPr/>
          <p:nvPr/>
        </p:nvSpPr>
        <p:spPr>
          <a:xfrm>
            <a:off x="7863840" y="1737360"/>
            <a:ext cx="310896" cy="310896"/>
          </a:xfrm>
          <a:prstGeom prst="ellipse">
            <a:avLst/>
          </a:prstGeom>
          <a:solidFill>
            <a:srgbClr val="F08A24"/>
          </a:solidFill>
          <a:ln w="19050">
            <a:solidFill>
              <a:srgbClr val="FFFFFF"/>
            </a:solidFill>
            <a:prstDash val="solid"/>
          </a:ln>
          <a:effectLst>
            <a:outerShdw blurRad="50800" dist="127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14" name="Text 11"/>
          <p:cNvSpPr txBox="1"/>
          <p:nvPr/>
        </p:nvSpPr>
        <p:spPr>
          <a:xfrm>
            <a:off x="7863840" y="173736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100" dirty="0"/>
          </a:p>
        </p:txBody>
      </p:sp>
      <p:sp>
        <p:nvSpPr>
          <p:cNvPr id="15" name="Text 12"/>
          <p:cNvSpPr txBox="1"/>
          <p:nvPr/>
        </p:nvSpPr>
        <p:spPr>
          <a:xfrm>
            <a:off x="8275320" y="1719072"/>
            <a:ext cx="33677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차량 리스크맵</a:t>
            </a:r>
            <a:endParaRPr lang="en-US" sz="1400" dirty="0"/>
          </a:p>
        </p:txBody>
      </p:sp>
      <p:sp>
        <p:nvSpPr>
          <p:cNvPr id="16" name="Text 13"/>
          <p:cNvSpPr txBox="1"/>
          <p:nvPr/>
        </p:nvSpPr>
        <p:spPr>
          <a:xfrm>
            <a:off x="8275320" y="2048256"/>
            <a:ext cx="3367735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월 정비비 대비 잔존가치 분포로 교체 우선순위를</a:t>
            </a:r>
            <a:endParaRPr lang="en-US" sz="115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한 장에서 봅니다.</a:t>
            </a:r>
            <a:endParaRPr lang="en-US" sz="1150" dirty="0"/>
          </a:p>
        </p:txBody>
      </p:sp>
      <p:sp>
        <p:nvSpPr>
          <p:cNvPr id="17" name="Shape 14"/>
          <p:cNvSpPr/>
          <p:nvPr/>
        </p:nvSpPr>
        <p:spPr>
          <a:xfrm>
            <a:off x="7863840" y="2816352"/>
            <a:ext cx="310896" cy="310896"/>
          </a:xfrm>
          <a:prstGeom prst="ellipse">
            <a:avLst/>
          </a:prstGeom>
          <a:solidFill>
            <a:srgbClr val="F08A24"/>
          </a:solidFill>
          <a:ln w="19050">
            <a:solidFill>
              <a:srgbClr val="FFFFFF"/>
            </a:solidFill>
            <a:prstDash val="solid"/>
          </a:ln>
          <a:effectLst>
            <a:outerShdw blurRad="50800" dist="127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18" name="Text 15"/>
          <p:cNvSpPr txBox="1"/>
          <p:nvPr/>
        </p:nvSpPr>
        <p:spPr>
          <a:xfrm>
            <a:off x="7863840" y="281635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100" dirty="0"/>
          </a:p>
        </p:txBody>
      </p:sp>
      <p:sp>
        <p:nvSpPr>
          <p:cNvPr id="19" name="Text 16"/>
          <p:cNvSpPr txBox="1"/>
          <p:nvPr/>
        </p:nvSpPr>
        <p:spPr>
          <a:xfrm>
            <a:off x="8275320" y="2798064"/>
            <a:ext cx="33677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24개월 자산가치 예측</a:t>
            </a:r>
            <a:endParaRPr lang="en-US" sz="1400" dirty="0"/>
          </a:p>
        </p:txBody>
      </p:sp>
      <p:sp>
        <p:nvSpPr>
          <p:cNvPr id="20" name="Text 17"/>
          <p:cNvSpPr txBox="1"/>
          <p:nvPr/>
        </p:nvSpPr>
        <p:spPr>
          <a:xfrm>
            <a:off x="8275320" y="3127248"/>
            <a:ext cx="3367735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평균 감가율을 월할 적용해 보유 자산의 미래</a:t>
            </a:r>
            <a:endParaRPr lang="en-US" sz="115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가치를 그리고 예산 시점을 잡습니다.</a:t>
            </a:r>
            <a:endParaRPr lang="en-US" sz="1150" dirty="0"/>
          </a:p>
        </p:txBody>
      </p:sp>
      <p:sp>
        <p:nvSpPr>
          <p:cNvPr id="21" name="Shape 18"/>
          <p:cNvSpPr/>
          <p:nvPr/>
        </p:nvSpPr>
        <p:spPr>
          <a:xfrm>
            <a:off x="7863840" y="3895344"/>
            <a:ext cx="310896" cy="310896"/>
          </a:xfrm>
          <a:prstGeom prst="ellipse">
            <a:avLst/>
          </a:prstGeom>
          <a:solidFill>
            <a:srgbClr val="F08A24"/>
          </a:solidFill>
          <a:ln w="19050">
            <a:solidFill>
              <a:srgbClr val="FFFFFF"/>
            </a:solidFill>
            <a:prstDash val="solid"/>
          </a:ln>
          <a:effectLst>
            <a:outerShdw blurRad="50800" dist="127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22" name="Text 19"/>
          <p:cNvSpPr txBox="1"/>
          <p:nvPr/>
        </p:nvSpPr>
        <p:spPr>
          <a:xfrm>
            <a:off x="7863840" y="3895344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100" dirty="0"/>
          </a:p>
        </p:txBody>
      </p:sp>
      <p:sp>
        <p:nvSpPr>
          <p:cNvPr id="23" name="Text 20"/>
          <p:cNvSpPr txBox="1"/>
          <p:nvPr/>
        </p:nvSpPr>
        <p:spPr>
          <a:xfrm>
            <a:off x="8275320" y="3877056"/>
            <a:ext cx="33677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대폐차 판단 4개 조건</a:t>
            </a:r>
            <a:endParaRPr lang="en-US" sz="1400" dirty="0"/>
          </a:p>
        </p:txBody>
      </p:sp>
      <p:sp>
        <p:nvSpPr>
          <p:cNvPr id="24" name="Text 21"/>
          <p:cNvSpPr txBox="1"/>
          <p:nvPr/>
        </p:nvSpPr>
        <p:spPr>
          <a:xfrm>
            <a:off x="8275320" y="4206240"/>
            <a:ext cx="3367735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정비비 · 자산등급 · 연비 · 잔여수명 중 2개 이상</a:t>
            </a:r>
            <a:endParaRPr lang="en-US" sz="115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충족 차량을 자동 선별합니다.</a:t>
            </a:r>
            <a:endParaRPr lang="en-US" sz="1150" dirty="0"/>
          </a:p>
        </p:txBody>
      </p:sp>
      <p:sp>
        <p:nvSpPr>
          <p:cNvPr id="25" name="Text 22"/>
          <p:cNvSpPr txBox="1"/>
          <p:nvPr/>
        </p:nvSpPr>
        <p:spPr>
          <a:xfrm>
            <a:off x="548640" y="6124194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FA98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최적화 포인트</a:t>
            </a:r>
            <a:endParaRPr lang="en-US" sz="1050" dirty="0"/>
          </a:p>
        </p:txBody>
      </p:sp>
      <p:sp>
        <p:nvSpPr>
          <p:cNvPr id="26" name="Shape 23"/>
          <p:cNvSpPr/>
          <p:nvPr/>
        </p:nvSpPr>
        <p:spPr>
          <a:xfrm>
            <a:off x="1691640" y="6115050"/>
            <a:ext cx="2071116" cy="292608"/>
          </a:xfrm>
          <a:prstGeom prst="roundRect">
            <a:avLst>
              <a:gd name="adj" fmla="val 50000"/>
            </a:avLst>
          </a:prstGeom>
          <a:solidFill>
            <a:srgbClr val="D6F3EC"/>
          </a:solidFill>
          <a:ln w="12700">
            <a:solidFill>
              <a:srgbClr val="D6F3EC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7" name="Text 24"/>
          <p:cNvSpPr txBox="1"/>
          <p:nvPr/>
        </p:nvSpPr>
        <p:spPr>
          <a:xfrm>
            <a:off x="1691640" y="6115050"/>
            <a:ext cx="207111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교체 우선순위 근거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>
            <a:off x="3872484" y="6115050"/>
            <a:ext cx="2372868" cy="292608"/>
          </a:xfrm>
          <a:prstGeom prst="roundRect">
            <a:avLst>
              <a:gd name="adj" fmla="val 50000"/>
            </a:avLst>
          </a:prstGeom>
          <a:solidFill>
            <a:srgbClr val="D6F3EC"/>
          </a:solidFill>
          <a:ln w="12700">
            <a:solidFill>
              <a:srgbClr val="D6F3EC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9" name="Text 26"/>
          <p:cNvSpPr txBox="1"/>
          <p:nvPr/>
        </p:nvSpPr>
        <p:spPr>
          <a:xfrm>
            <a:off x="3872484" y="6115050"/>
            <a:ext cx="23728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보조금 신청 일정 연계</a:t>
            </a:r>
            <a:endParaRPr lang="en-US" sz="1050" dirty="0"/>
          </a:p>
        </p:txBody>
      </p:sp>
      <p:sp>
        <p:nvSpPr>
          <p:cNvPr id="30" name="Shape 27"/>
          <p:cNvSpPr/>
          <p:nvPr/>
        </p:nvSpPr>
        <p:spPr>
          <a:xfrm>
            <a:off x="6355080" y="6115050"/>
            <a:ext cx="2523744" cy="292608"/>
          </a:xfrm>
          <a:prstGeom prst="roundRect">
            <a:avLst>
              <a:gd name="adj" fmla="val 50000"/>
            </a:avLst>
          </a:prstGeom>
          <a:solidFill>
            <a:srgbClr val="D6F3EC"/>
          </a:solidFill>
          <a:ln w="12700">
            <a:solidFill>
              <a:srgbClr val="D6F3EC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1" name="Text 28"/>
          <p:cNvSpPr txBox="1"/>
          <p:nvPr/>
        </p:nvSpPr>
        <p:spPr>
          <a:xfrm>
            <a:off x="6355080" y="6115050"/>
            <a:ext cx="252374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이상 차량 자동 선별</a:t>
            </a:r>
            <a:endParaRPr lang="en-US" sz="1050" dirty="0"/>
          </a:p>
        </p:txBody>
      </p:sp>
      <p:pic>
        <p:nvPicPr>
          <p:cNvPr id="32" name="Picture 31" descr="demo_eval_car_ris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1563624"/>
            <a:ext cx="6858000" cy="428625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0B1F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863840" y="822960"/>
            <a:ext cx="5120640" cy="5120640"/>
          </a:xfrm>
          <a:prstGeom prst="ellipse">
            <a:avLst/>
          </a:prstGeom>
          <a:solidFill>
            <a:srgbClr val="14315A"/>
          </a:solidFill>
          <a:ln w="12700">
            <a:solidFill>
              <a:srgbClr val="14315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" name="Shape 1"/>
          <p:cNvSpPr/>
          <p:nvPr/>
        </p:nvSpPr>
        <p:spPr>
          <a:xfrm>
            <a:off x="9418320" y="2377440"/>
            <a:ext cx="2011680" cy="2011680"/>
          </a:xfrm>
          <a:prstGeom prst="ellipse">
            <a:avLst/>
          </a:prstGeom>
          <a:solidFill>
            <a:srgbClr val="0FA98F"/>
          </a:solidFill>
          <a:ln w="12700">
            <a:solidFill>
              <a:srgbClr val="0FA98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" name="Text 2"/>
          <p:cNvSpPr txBox="1"/>
          <p:nvPr/>
        </p:nvSpPr>
        <p:spPr>
          <a:xfrm>
            <a:off x="548640" y="1554480"/>
            <a:ext cx="3657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7200" b="1" dirty="0">
                <a:solidFill>
                  <a:srgbClr val="8FE3D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05</a:t>
            </a:r>
            <a:endParaRPr lang="en-US" sz="7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834640"/>
            <a:ext cx="7772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도입 · 가격</a:t>
            </a:r>
            <a:endParaRPr lang="en-US" sz="40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3886200"/>
            <a:ext cx="71323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600" dirty="0">
                <a:solidFill>
                  <a:srgbClr val="C9D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구독형은 초기 구축비가 없고, 계약 직후 운영에 들어갑니다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9814255" y="649224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7F93A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MobilHi  ·  43</a:t>
            </a:r>
            <a:endParaRPr lang="en-US" sz="8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0FA98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가격표 · 2026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9441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초기 구축비 0원, 업종별 대당 월 정액입니다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9601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서울소프트 모빌하이 · 화면 속 인명·차량·금액은 데모용 데이터이며 일부 화면은 개인정보 보호를 위해 흐림 처리했습니다</a:t>
            </a:r>
            <a:endParaRPr lang="en-US" sz="800" dirty="0"/>
          </a:p>
        </p:txBody>
      </p:sp>
      <p:sp>
        <p:nvSpPr>
          <p:cNvPr id="5" name="Text 3"/>
          <p:cNvSpPr txBox="1"/>
          <p:nvPr/>
        </p:nvSpPr>
        <p:spPr>
          <a:xfrm>
            <a:off x="9814255" y="649224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MobilHi  ·  44</a:t>
            </a:r>
            <a:endParaRPr lang="en-US" sz="850" dirty="0"/>
          </a:p>
        </p:txBody>
      </p:sp>
      <p:sp>
        <p:nvSpPr>
          <p:cNvPr id="6" name="Shape 4"/>
          <p:cNvSpPr/>
          <p:nvPr/>
        </p:nvSpPr>
        <p:spPr>
          <a:xfrm>
            <a:off x="548640" y="1463040"/>
            <a:ext cx="5577840" cy="4297680"/>
          </a:xfrm>
          <a:prstGeom prst="roundRect">
            <a:avLst>
              <a:gd name="adj" fmla="val 2128"/>
            </a:avLst>
          </a:prstGeom>
          <a:solidFill>
            <a:srgbClr val="F4F7FB"/>
          </a:solidFill>
          <a:ln w="6350">
            <a:solidFill>
              <a:srgbClr val="F4F7FB"/>
            </a:solidFill>
            <a:prstDash val="solid"/>
          </a:ln>
          <a:effectLst>
            <a:outerShdw blurRad="101600" dist="25400" dir="5400000" algn="bl" rotWithShape="0">
              <a:srgbClr val="0B1F3A">
                <a:alpha val="12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7" name="Shape 5"/>
          <p:cNvSpPr/>
          <p:nvPr/>
        </p:nvSpPr>
        <p:spPr>
          <a:xfrm>
            <a:off x="777240" y="1645920"/>
            <a:ext cx="1463040" cy="274320"/>
          </a:xfrm>
          <a:prstGeom prst="roundRect">
            <a:avLst>
              <a:gd name="adj" fmla="val 50000"/>
            </a:avLst>
          </a:prstGeom>
          <a:solidFill>
            <a:srgbClr val="0FA98F"/>
          </a:solidFill>
          <a:ln w="12700">
            <a:solidFill>
              <a:srgbClr val="0FA98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Text 6"/>
          <p:cNvSpPr txBox="1"/>
          <p:nvPr/>
        </p:nvSpPr>
        <p:spPr>
          <a:xfrm>
            <a:off x="777240" y="1645920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구독형 · SUBSCRIPTION</a:t>
            </a:r>
            <a:endParaRPr lang="en-US" sz="950" dirty="0"/>
          </a:p>
        </p:txBody>
      </p:sp>
      <p:sp>
        <p:nvSpPr>
          <p:cNvPr id="9" name="Text 7"/>
          <p:cNvSpPr txBox="1"/>
          <p:nvPr/>
        </p:nvSpPr>
        <p:spPr>
          <a:xfrm>
            <a:off x="2377440" y="1627632"/>
            <a:ext cx="3200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초기 구축비 없음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822960" y="210312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업종 · 과금 기준</a:t>
            </a:r>
            <a:endParaRPr lang="en-US" sz="1050" dirty="0"/>
          </a:p>
        </p:txBody>
      </p:sp>
      <p:sp>
        <p:nvSpPr>
          <p:cNvPr id="11" name="Text 9"/>
          <p:cNvSpPr txBox="1"/>
          <p:nvPr/>
        </p:nvSpPr>
        <p:spPr>
          <a:xfrm>
            <a:off x="3291840" y="2103120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050" b="1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월 구독료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822960" y="2468880"/>
            <a:ext cx="5029200" cy="0"/>
          </a:xfrm>
          <a:prstGeom prst="line">
            <a:avLst/>
          </a:prstGeom>
          <a:noFill/>
          <a:ln w="9525">
            <a:solidFill>
              <a:srgbClr val="D7DFE8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3" name="Text 11"/>
          <p:cNvSpPr txBox="1"/>
          <p:nvPr/>
        </p:nvSpPr>
        <p:spPr>
          <a:xfrm>
            <a:off x="822960" y="2542032"/>
            <a:ext cx="27432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FA98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시내버스 · 대당</a:t>
            </a:r>
            <a:endParaRPr lang="en-US" sz="1350" dirty="0"/>
          </a:p>
        </p:txBody>
      </p:sp>
      <p:sp>
        <p:nvSpPr>
          <p:cNvPr id="14" name="Text 12"/>
          <p:cNvSpPr txBox="1"/>
          <p:nvPr/>
        </p:nvSpPr>
        <p:spPr>
          <a:xfrm>
            <a:off x="3200400" y="2542032"/>
            <a:ext cx="26517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800" b="1" dirty="0">
                <a:solidFill>
                  <a:srgbClr val="0FA98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10,000원/대</a:t>
            </a:r>
            <a:endParaRPr lang="en-US" sz="1800" dirty="0"/>
          </a:p>
        </p:txBody>
      </p:sp>
      <p:sp>
        <p:nvSpPr>
          <p:cNvPr id="15" name="Shape 13"/>
          <p:cNvSpPr/>
          <p:nvPr/>
        </p:nvSpPr>
        <p:spPr>
          <a:xfrm>
            <a:off x="822960" y="3035808"/>
            <a:ext cx="5029200" cy="0"/>
          </a:xfrm>
          <a:prstGeom prst="line">
            <a:avLst/>
          </a:prstGeom>
          <a:noFill/>
          <a:ln w="9525">
            <a:solidFill>
              <a:srgbClr val="D7DFE8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6" name="Text 14"/>
          <p:cNvSpPr txBox="1"/>
          <p:nvPr/>
        </p:nvSpPr>
        <p:spPr>
          <a:xfrm>
            <a:off x="822960" y="3108960"/>
            <a:ext cx="27432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마을버스 · 대수 무관</a:t>
            </a:r>
            <a:endParaRPr lang="en-US" sz="1350" dirty="0"/>
          </a:p>
        </p:txBody>
      </p:sp>
      <p:sp>
        <p:nvSpPr>
          <p:cNvPr id="17" name="Text 15"/>
          <p:cNvSpPr txBox="1"/>
          <p:nvPr/>
        </p:nvSpPr>
        <p:spPr>
          <a:xfrm>
            <a:off x="3200400" y="3108960"/>
            <a:ext cx="26517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5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250,000원/월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822960" y="3602736"/>
            <a:ext cx="5029200" cy="0"/>
          </a:xfrm>
          <a:prstGeom prst="line">
            <a:avLst/>
          </a:prstGeom>
          <a:noFill/>
          <a:ln w="9525">
            <a:solidFill>
              <a:srgbClr val="D7DFE8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9" name="Text 17"/>
          <p:cNvSpPr txBox="1"/>
          <p:nvPr/>
        </p:nvSpPr>
        <p:spPr>
          <a:xfrm>
            <a:off x="822960" y="3675887"/>
            <a:ext cx="27432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전세버스 · 대당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3200400" y="3675887"/>
            <a:ext cx="26517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5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6,000원/대</a:t>
            </a:r>
            <a:endParaRPr lang="en-US" sz="1500" dirty="0"/>
          </a:p>
        </p:txBody>
      </p:sp>
      <p:sp>
        <p:nvSpPr>
          <p:cNvPr id="21" name="Shape 19"/>
          <p:cNvSpPr/>
          <p:nvPr/>
        </p:nvSpPr>
        <p:spPr>
          <a:xfrm>
            <a:off x="822960" y="4169663"/>
            <a:ext cx="5029200" cy="0"/>
          </a:xfrm>
          <a:prstGeom prst="line">
            <a:avLst/>
          </a:prstGeom>
          <a:noFill/>
          <a:ln w="9525">
            <a:solidFill>
              <a:srgbClr val="D7DFE8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2" name="Text 20"/>
          <p:cNvSpPr txBox="1"/>
          <p:nvPr/>
        </p:nvSpPr>
        <p:spPr>
          <a:xfrm>
            <a:off x="822960" y="4242816"/>
            <a:ext cx="27432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택시 · 대당</a:t>
            </a:r>
            <a:endParaRPr lang="en-US" sz="1350" dirty="0"/>
          </a:p>
        </p:txBody>
      </p:sp>
      <p:sp>
        <p:nvSpPr>
          <p:cNvPr id="23" name="Text 21"/>
          <p:cNvSpPr txBox="1"/>
          <p:nvPr/>
        </p:nvSpPr>
        <p:spPr>
          <a:xfrm>
            <a:off x="3200400" y="4242816"/>
            <a:ext cx="26517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5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4,000원/대</a:t>
            </a:r>
            <a:endParaRPr lang="en-US" sz="1500" dirty="0"/>
          </a:p>
        </p:txBody>
      </p:sp>
      <p:sp>
        <p:nvSpPr>
          <p:cNvPr id="24" name="Shape 22"/>
          <p:cNvSpPr/>
          <p:nvPr/>
        </p:nvSpPr>
        <p:spPr>
          <a:xfrm>
            <a:off x="822960" y="4864608"/>
            <a:ext cx="5029200" cy="548640"/>
          </a:xfrm>
          <a:prstGeom prst="roundRect">
            <a:avLst>
              <a:gd name="adj" fmla="val 16667"/>
            </a:avLst>
          </a:prstGeom>
          <a:solidFill>
            <a:srgbClr val="D6F3EC"/>
          </a:solidFill>
          <a:ln w="6350">
            <a:solidFill>
              <a:srgbClr val="D6F3EC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5" name="Text 23"/>
          <p:cNvSpPr txBox="1"/>
          <p:nvPr/>
        </p:nvSpPr>
        <p:spPr>
          <a:xfrm>
            <a:off x="1005840" y="4864608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전세버스·택시 월 최저</a:t>
            </a:r>
            <a:endParaRPr lang="en-US" sz="1300" dirty="0"/>
          </a:p>
        </p:txBody>
      </p:sp>
      <p:sp>
        <p:nvSpPr>
          <p:cNvPr id="26" name="Text 24"/>
          <p:cNvSpPr txBox="1"/>
          <p:nvPr/>
        </p:nvSpPr>
        <p:spPr>
          <a:xfrm>
            <a:off x="3291840" y="4864608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800" b="1" dirty="0">
                <a:solidFill>
                  <a:srgbClr val="0FA98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150,000원/월</a:t>
            </a:r>
            <a:endParaRPr lang="en-US" sz="1800" dirty="0"/>
          </a:p>
        </p:txBody>
      </p:sp>
      <p:sp>
        <p:nvSpPr>
          <p:cNvPr id="27" name="Text 25"/>
          <p:cNvSpPr txBox="1"/>
          <p:nvPr/>
        </p:nvSpPr>
        <p:spPr>
          <a:xfrm>
            <a:off x="6446520" y="1463040"/>
            <a:ext cx="519653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rgbClr val="0FA98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부가 서비스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6446520" y="1828800"/>
            <a:ext cx="5196535" cy="914400"/>
          </a:xfrm>
          <a:prstGeom prst="roundRect">
            <a:avLst>
              <a:gd name="adj" fmla="val 10000"/>
            </a:avLst>
          </a:prstGeom>
          <a:solidFill>
            <a:srgbClr val="F4F7FB"/>
          </a:solidFill>
          <a:ln w="6350">
            <a:solidFill>
              <a:srgbClr val="F4F7F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9" name="Shape 27"/>
          <p:cNvSpPr/>
          <p:nvPr/>
        </p:nvSpPr>
        <p:spPr>
          <a:xfrm>
            <a:off x="6611112" y="2011680"/>
            <a:ext cx="548640" cy="548640"/>
          </a:xfrm>
          <a:prstGeom prst="ellipse">
            <a:avLst/>
          </a:prstGeom>
          <a:solidFill>
            <a:srgbClr val="0B1F3A"/>
          </a:solidFill>
          <a:ln w="12700">
            <a:solidFill>
              <a:srgbClr val="0B1F3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3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2786" y="2143353"/>
            <a:ext cx="285293" cy="285293"/>
          </a:xfrm>
          <a:prstGeom prst="rect">
            <a:avLst/>
          </a:prstGeom>
        </p:spPr>
      </p:pic>
      <p:sp>
        <p:nvSpPr>
          <p:cNvPr id="31" name="Text 28"/>
          <p:cNvSpPr txBox="1"/>
          <p:nvPr/>
        </p:nvSpPr>
        <p:spPr>
          <a:xfrm>
            <a:off x="7315200" y="1938528"/>
            <a:ext cx="24533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DTG 운행기록계 · 실시간 관제</a:t>
            </a:r>
            <a:endParaRPr lang="en-US" sz="1300" dirty="0"/>
          </a:p>
        </p:txBody>
      </p:sp>
      <p:sp>
        <p:nvSpPr>
          <p:cNvPr id="32" name="Text 29"/>
          <p:cNvSpPr txBox="1"/>
          <p:nvPr/>
        </p:nvSpPr>
        <p:spPr>
          <a:xfrm>
            <a:off x="7315200" y="2249424"/>
            <a:ext cx="245333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통신형 DTG 단말기 무상 · 관제시스템 무상</a:t>
            </a:r>
            <a:endParaRPr lang="en-US" sz="950" dirty="0"/>
          </a:p>
        </p:txBody>
      </p:sp>
      <p:sp>
        <p:nvSpPr>
          <p:cNvPr id="33" name="Text 30"/>
          <p:cNvSpPr txBox="1"/>
          <p:nvPr/>
        </p:nvSpPr>
        <p:spPr>
          <a:xfrm>
            <a:off x="9631375" y="1938528"/>
            <a:ext cx="18745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0FA98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13,000원 / 대 · 월</a:t>
            </a:r>
            <a:endParaRPr lang="en-US" sz="1200" dirty="0"/>
          </a:p>
        </p:txBody>
      </p:sp>
      <p:sp>
        <p:nvSpPr>
          <p:cNvPr id="34" name="Shape 31"/>
          <p:cNvSpPr/>
          <p:nvPr/>
        </p:nvSpPr>
        <p:spPr>
          <a:xfrm>
            <a:off x="6446520" y="2852928"/>
            <a:ext cx="5196535" cy="914400"/>
          </a:xfrm>
          <a:prstGeom prst="roundRect">
            <a:avLst>
              <a:gd name="adj" fmla="val 10000"/>
            </a:avLst>
          </a:prstGeom>
          <a:solidFill>
            <a:srgbClr val="F4F7FB"/>
          </a:solidFill>
          <a:ln w="6350">
            <a:solidFill>
              <a:srgbClr val="F4F7F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5" name="Shape 32"/>
          <p:cNvSpPr/>
          <p:nvPr/>
        </p:nvSpPr>
        <p:spPr>
          <a:xfrm>
            <a:off x="6611112" y="3035808"/>
            <a:ext cx="548640" cy="548640"/>
          </a:xfrm>
          <a:prstGeom prst="ellipse">
            <a:avLst/>
          </a:prstGeom>
          <a:solidFill>
            <a:srgbClr val="0B1F3A"/>
          </a:solidFill>
          <a:ln w="12700">
            <a:solidFill>
              <a:srgbClr val="0B1F3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3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2786" y="3167481"/>
            <a:ext cx="285293" cy="285293"/>
          </a:xfrm>
          <a:prstGeom prst="rect">
            <a:avLst/>
          </a:prstGeom>
        </p:spPr>
      </p:pic>
      <p:sp>
        <p:nvSpPr>
          <p:cNvPr id="37" name="Text 33"/>
          <p:cNvSpPr txBox="1"/>
          <p:nvPr/>
        </p:nvSpPr>
        <p:spPr>
          <a:xfrm>
            <a:off x="7315200" y="2962656"/>
            <a:ext cx="24533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음주측정 관리 시스템</a:t>
            </a:r>
            <a:endParaRPr lang="en-US" sz="1300" dirty="0"/>
          </a:p>
        </p:txBody>
      </p:sp>
      <p:sp>
        <p:nvSpPr>
          <p:cNvPr id="38" name="Text 34"/>
          <p:cNvSpPr txBox="1"/>
          <p:nvPr/>
        </p:nvSpPr>
        <p:spPr>
          <a:xfrm>
            <a:off x="7315200" y="3273552"/>
            <a:ext cx="245333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블루투스형 15~30만원/대 · 노트북형 320~390만원 · 키오스크 500만원</a:t>
            </a:r>
            <a:endParaRPr lang="en-US" sz="950" dirty="0"/>
          </a:p>
        </p:txBody>
      </p:sp>
      <p:sp>
        <p:nvSpPr>
          <p:cNvPr id="39" name="Text 35"/>
          <p:cNvSpPr txBox="1"/>
          <p:nvPr/>
        </p:nvSpPr>
        <p:spPr>
          <a:xfrm>
            <a:off x="9631375" y="2962656"/>
            <a:ext cx="18745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0FA98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2,000원/대~ · 월</a:t>
            </a:r>
            <a:endParaRPr lang="en-US" sz="1200" dirty="0"/>
          </a:p>
        </p:txBody>
      </p:sp>
      <p:sp>
        <p:nvSpPr>
          <p:cNvPr id="40" name="Shape 36"/>
          <p:cNvSpPr/>
          <p:nvPr/>
        </p:nvSpPr>
        <p:spPr>
          <a:xfrm>
            <a:off x="6446520" y="3877056"/>
            <a:ext cx="5196535" cy="914400"/>
          </a:xfrm>
          <a:prstGeom prst="roundRect">
            <a:avLst>
              <a:gd name="adj" fmla="val 10000"/>
            </a:avLst>
          </a:prstGeom>
          <a:solidFill>
            <a:srgbClr val="F4F7FB"/>
          </a:solidFill>
          <a:ln w="6350">
            <a:solidFill>
              <a:srgbClr val="F4F7F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1" name="Shape 37"/>
          <p:cNvSpPr/>
          <p:nvPr/>
        </p:nvSpPr>
        <p:spPr>
          <a:xfrm>
            <a:off x="6611112" y="4059936"/>
            <a:ext cx="548640" cy="548640"/>
          </a:xfrm>
          <a:prstGeom prst="ellipse">
            <a:avLst/>
          </a:prstGeom>
          <a:solidFill>
            <a:srgbClr val="0B1F3A"/>
          </a:solidFill>
          <a:ln w="12700">
            <a:solidFill>
              <a:srgbClr val="0B1F3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4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42786" y="4191609"/>
            <a:ext cx="285293" cy="285293"/>
          </a:xfrm>
          <a:prstGeom prst="rect">
            <a:avLst/>
          </a:prstGeom>
        </p:spPr>
      </p:pic>
      <p:sp>
        <p:nvSpPr>
          <p:cNvPr id="43" name="Text 38"/>
          <p:cNvSpPr txBox="1"/>
          <p:nvPr/>
        </p:nvSpPr>
        <p:spPr>
          <a:xfrm>
            <a:off x="7315200" y="3986784"/>
            <a:ext cx="24533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B-count 정산시스템</a:t>
            </a:r>
            <a:endParaRPr lang="en-US" sz="1300" dirty="0"/>
          </a:p>
        </p:txBody>
      </p:sp>
      <p:sp>
        <p:nvSpPr>
          <p:cNvPr id="44" name="Text 39"/>
          <p:cNvSpPr txBox="1"/>
          <p:nvPr/>
        </p:nvSpPr>
        <p:spPr>
          <a:xfrm>
            <a:off x="7315200" y="4297680"/>
            <a:ext cx="245333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정산 서비스</a:t>
            </a:r>
            <a:endParaRPr lang="en-US" sz="950" dirty="0"/>
          </a:p>
        </p:txBody>
      </p:sp>
      <p:sp>
        <p:nvSpPr>
          <p:cNvPr id="45" name="Text 40"/>
          <p:cNvSpPr txBox="1"/>
          <p:nvPr/>
        </p:nvSpPr>
        <p:spPr>
          <a:xfrm>
            <a:off x="9631375" y="3986784"/>
            <a:ext cx="18745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0FA98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별도 협의</a:t>
            </a:r>
            <a:endParaRPr lang="en-US" sz="1200" dirty="0"/>
          </a:p>
        </p:txBody>
      </p:sp>
      <p:sp>
        <p:nvSpPr>
          <p:cNvPr id="46" name="Shape 41"/>
          <p:cNvSpPr/>
          <p:nvPr/>
        </p:nvSpPr>
        <p:spPr>
          <a:xfrm>
            <a:off x="6446520" y="4946904"/>
            <a:ext cx="5196535" cy="868680"/>
          </a:xfrm>
          <a:prstGeom prst="roundRect">
            <a:avLst>
              <a:gd name="adj" fmla="val 10526"/>
            </a:avLst>
          </a:prstGeom>
          <a:solidFill>
            <a:srgbClr val="E9F0F8"/>
          </a:solidFill>
          <a:ln w="6350">
            <a:solidFill>
              <a:srgbClr val="E9F0F8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7" name="Text 42"/>
          <p:cNvSpPr txBox="1"/>
          <p:nvPr/>
        </p:nvSpPr>
        <p:spPr>
          <a:xfrm>
            <a:off x="6629400" y="5038344"/>
            <a:ext cx="483077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100"/>
              </a:spcAft>
              <a:buNone/>
            </a:pPr>
            <a:r>
              <a:rPr lang="en-US" sz="100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구축형 (100대 이상 권장) — 초기 구축비 및 월 이용료는 규모·요구사항에 따라 별도</a:t>
            </a:r>
            <a:endParaRPr lang="en-US" sz="1000" dirty="0"/>
          </a:p>
          <a:p>
            <a:pPr marL="0" indent="0">
              <a:spcAft>
                <a:spcPts val="100"/>
              </a:spcAft>
              <a:buNone/>
            </a:pPr>
            <a:r>
              <a:rPr lang="en-US" sz="100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협의 (구독형은 초기 구축비 0원 · 계약 즉시 운영)</a:t>
            </a:r>
            <a:endParaRPr lang="en-US" sz="1000" dirty="0"/>
          </a:p>
        </p:txBody>
      </p:sp>
      <p:sp>
        <p:nvSpPr>
          <p:cNvPr id="48" name="Text 43"/>
          <p:cNvSpPr txBox="1"/>
          <p:nvPr/>
        </p:nvSpPr>
        <p:spPr>
          <a:xfrm>
            <a:off x="548640" y="5852160"/>
            <a:ext cx="1109441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b="1" dirty="0">
                <a:solidFill>
                  <a:srgbClr val="0FA98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VAT 별도 · 전세버스(25대 미만)·택시(38대 미만) 월 최저 150,000원 · 배차·급여 커스텀 무상 · 클라우드 자동 업그레이드 · 온보딩 교육 무상</a:t>
            </a:r>
            <a:endParaRPr lang="en-US" sz="95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0FA98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도입 절차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9441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상담에서 운영까지 8단계 — 구독형은 계약 직후 바로 운영에 들어갑니다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9601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서울소프트 모빌하이 · 화면 속 인명·차량·금액은 데모용 데이터이며 일부 화면은 개인정보 보호를 위해 흐림 처리했습니다</a:t>
            </a:r>
            <a:endParaRPr lang="en-US" sz="800" dirty="0"/>
          </a:p>
        </p:txBody>
      </p:sp>
      <p:sp>
        <p:nvSpPr>
          <p:cNvPr id="5" name="Text 3"/>
          <p:cNvSpPr txBox="1"/>
          <p:nvPr/>
        </p:nvSpPr>
        <p:spPr>
          <a:xfrm>
            <a:off x="9814255" y="649224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MobilHi  ·  45</a:t>
            </a:r>
            <a:endParaRPr lang="en-US" sz="850" dirty="0"/>
          </a:p>
        </p:txBody>
      </p:sp>
      <p:sp>
        <p:nvSpPr>
          <p:cNvPr id="6" name="Shape 4"/>
          <p:cNvSpPr/>
          <p:nvPr/>
        </p:nvSpPr>
        <p:spPr>
          <a:xfrm>
            <a:off x="548640" y="1508760"/>
            <a:ext cx="1198880" cy="274320"/>
          </a:xfrm>
          <a:prstGeom prst="roundRect">
            <a:avLst>
              <a:gd name="adj" fmla="val 50000"/>
            </a:avLst>
          </a:prstGeom>
          <a:solidFill>
            <a:srgbClr val="0B1F3A"/>
          </a:solidFill>
          <a:ln w="12700">
            <a:solidFill>
              <a:srgbClr val="0B1F3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Text 5"/>
          <p:cNvSpPr txBox="1"/>
          <p:nvPr/>
        </p:nvSpPr>
        <p:spPr>
          <a:xfrm>
            <a:off x="548640" y="1508760"/>
            <a:ext cx="1198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상담 · 검토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548640" y="1874519"/>
            <a:ext cx="5364328" cy="640080"/>
          </a:xfrm>
          <a:prstGeom prst="roundRect">
            <a:avLst>
              <a:gd name="adj" fmla="val 14286"/>
            </a:avLst>
          </a:prstGeom>
          <a:solidFill>
            <a:srgbClr val="F4F7FB"/>
          </a:solidFill>
          <a:ln w="6350">
            <a:solidFill>
              <a:srgbClr val="F4F7F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" name="Text 7"/>
          <p:cNvSpPr txBox="1"/>
          <p:nvPr/>
        </p:nvSpPr>
        <p:spPr>
          <a:xfrm>
            <a:off x="731520" y="1874519"/>
            <a:ext cx="457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FA98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①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1234440" y="1965960"/>
            <a:ext cx="4495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초기 상담 · 요구사항 파악</a:t>
            </a:r>
            <a:endParaRPr lang="en-US" sz="1350" dirty="0"/>
          </a:p>
        </p:txBody>
      </p:sp>
      <p:sp>
        <p:nvSpPr>
          <p:cNvPr id="11" name="Text 9"/>
          <p:cNvSpPr txBox="1"/>
          <p:nvPr/>
        </p:nvSpPr>
        <p:spPr>
          <a:xfrm>
            <a:off x="1234440" y="2267712"/>
            <a:ext cx="44956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보유 대수 · 노선 · 기존 시스템 확인, 요금 안내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548640" y="2587752"/>
            <a:ext cx="5364328" cy="640080"/>
          </a:xfrm>
          <a:prstGeom prst="roundRect">
            <a:avLst>
              <a:gd name="adj" fmla="val 14286"/>
            </a:avLst>
          </a:prstGeom>
          <a:solidFill>
            <a:srgbClr val="F4F7FB"/>
          </a:solidFill>
          <a:ln w="6350">
            <a:solidFill>
              <a:srgbClr val="F4F7F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3" name="Text 11"/>
          <p:cNvSpPr txBox="1"/>
          <p:nvPr/>
        </p:nvSpPr>
        <p:spPr>
          <a:xfrm>
            <a:off x="731520" y="2587752"/>
            <a:ext cx="457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FA98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②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1234440" y="2679192"/>
            <a:ext cx="4495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계약 관련 미팅 (필요 시)</a:t>
            </a:r>
            <a:endParaRPr lang="en-US" sz="1350" dirty="0"/>
          </a:p>
        </p:txBody>
      </p:sp>
      <p:sp>
        <p:nvSpPr>
          <p:cNvPr id="15" name="Text 13"/>
          <p:cNvSpPr txBox="1"/>
          <p:nvPr/>
        </p:nvSpPr>
        <p:spPr>
          <a:xfrm>
            <a:off x="1234440" y="2980944"/>
            <a:ext cx="44956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표준 패키지 외 협의 사항 검토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548640" y="3392424"/>
            <a:ext cx="1198880" cy="274320"/>
          </a:xfrm>
          <a:prstGeom prst="roundRect">
            <a:avLst>
              <a:gd name="adj" fmla="val 50000"/>
            </a:avLst>
          </a:prstGeom>
          <a:solidFill>
            <a:srgbClr val="0B1F3A"/>
          </a:solidFill>
          <a:ln w="12700">
            <a:solidFill>
              <a:srgbClr val="0B1F3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7" name="Text 15"/>
          <p:cNvSpPr txBox="1"/>
          <p:nvPr/>
        </p:nvSpPr>
        <p:spPr>
          <a:xfrm>
            <a:off x="548640" y="3392424"/>
            <a:ext cx="1198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견적 · 계약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548640" y="3758184"/>
            <a:ext cx="5364328" cy="640080"/>
          </a:xfrm>
          <a:prstGeom prst="roundRect">
            <a:avLst>
              <a:gd name="adj" fmla="val 14286"/>
            </a:avLst>
          </a:prstGeom>
          <a:solidFill>
            <a:srgbClr val="F4F7FB"/>
          </a:solidFill>
          <a:ln w="6350">
            <a:solidFill>
              <a:srgbClr val="F4F7F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9" name="Text 17"/>
          <p:cNvSpPr txBox="1"/>
          <p:nvPr/>
        </p:nvSpPr>
        <p:spPr>
          <a:xfrm>
            <a:off x="731520" y="3758184"/>
            <a:ext cx="457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FA98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③</a:t>
            </a:r>
            <a:endParaRPr lang="en-US" sz="2000" dirty="0"/>
          </a:p>
        </p:txBody>
      </p:sp>
      <p:sp>
        <p:nvSpPr>
          <p:cNvPr id="20" name="Text 18"/>
          <p:cNvSpPr txBox="1"/>
          <p:nvPr/>
        </p:nvSpPr>
        <p:spPr>
          <a:xfrm>
            <a:off x="1234440" y="3849624"/>
            <a:ext cx="4495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견적서 제출</a:t>
            </a:r>
            <a:endParaRPr lang="en-US" sz="1350" dirty="0"/>
          </a:p>
        </p:txBody>
      </p:sp>
      <p:sp>
        <p:nvSpPr>
          <p:cNvPr id="21" name="Text 19"/>
          <p:cNvSpPr txBox="1"/>
          <p:nvPr/>
        </p:nvSpPr>
        <p:spPr>
          <a:xfrm>
            <a:off x="1234440" y="4151376"/>
            <a:ext cx="44956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도입 범위 · 월 이용료 · 일정 명시</a:t>
            </a: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>
            <a:off x="548640" y="4471416"/>
            <a:ext cx="5364328" cy="640080"/>
          </a:xfrm>
          <a:prstGeom prst="roundRect">
            <a:avLst>
              <a:gd name="adj" fmla="val 14286"/>
            </a:avLst>
          </a:prstGeom>
          <a:solidFill>
            <a:srgbClr val="F4F7FB"/>
          </a:solidFill>
          <a:ln w="6350">
            <a:solidFill>
              <a:srgbClr val="F4F7F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3" name="Text 21"/>
          <p:cNvSpPr txBox="1"/>
          <p:nvPr/>
        </p:nvSpPr>
        <p:spPr>
          <a:xfrm>
            <a:off x="731520" y="4471416"/>
            <a:ext cx="457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FA98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④</a:t>
            </a:r>
            <a:endParaRPr lang="en-US" sz="2000" dirty="0"/>
          </a:p>
        </p:txBody>
      </p:sp>
      <p:sp>
        <p:nvSpPr>
          <p:cNvPr id="24" name="Text 22"/>
          <p:cNvSpPr txBox="1"/>
          <p:nvPr/>
        </p:nvSpPr>
        <p:spPr>
          <a:xfrm>
            <a:off x="1234440" y="4562856"/>
            <a:ext cx="4495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계약서 전달 · 확정</a:t>
            </a:r>
            <a:endParaRPr lang="en-US" sz="1350" dirty="0"/>
          </a:p>
        </p:txBody>
      </p:sp>
      <p:sp>
        <p:nvSpPr>
          <p:cNvPr id="25" name="Text 23"/>
          <p:cNvSpPr txBox="1"/>
          <p:nvPr/>
        </p:nvSpPr>
        <p:spPr>
          <a:xfrm>
            <a:off x="1234440" y="4864608"/>
            <a:ext cx="44956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서명 반환으로 계약 확정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6278728" y="1508760"/>
            <a:ext cx="1325880" cy="274320"/>
          </a:xfrm>
          <a:prstGeom prst="roundRect">
            <a:avLst>
              <a:gd name="adj" fmla="val 50000"/>
            </a:avLst>
          </a:prstGeom>
          <a:solidFill>
            <a:srgbClr val="0B1F3A"/>
          </a:solidFill>
          <a:ln w="12700">
            <a:solidFill>
              <a:srgbClr val="0B1F3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7" name="Text 25"/>
          <p:cNvSpPr txBox="1"/>
          <p:nvPr/>
        </p:nvSpPr>
        <p:spPr>
          <a:xfrm>
            <a:off x="6278728" y="1508760"/>
            <a:ext cx="1325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킥오프 · 구축</a:t>
            </a:r>
            <a:endParaRPr lang="en-US" sz="1000" dirty="0"/>
          </a:p>
        </p:txBody>
      </p:sp>
      <p:sp>
        <p:nvSpPr>
          <p:cNvPr id="28" name="Shape 26"/>
          <p:cNvSpPr/>
          <p:nvPr/>
        </p:nvSpPr>
        <p:spPr>
          <a:xfrm>
            <a:off x="6278728" y="1874519"/>
            <a:ext cx="5364328" cy="640080"/>
          </a:xfrm>
          <a:prstGeom prst="roundRect">
            <a:avLst>
              <a:gd name="adj" fmla="val 14286"/>
            </a:avLst>
          </a:prstGeom>
          <a:solidFill>
            <a:srgbClr val="F4F7FB"/>
          </a:solidFill>
          <a:ln w="6350">
            <a:solidFill>
              <a:srgbClr val="F4F7F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9" name="Text 27"/>
          <p:cNvSpPr txBox="1"/>
          <p:nvPr/>
        </p:nvSpPr>
        <p:spPr>
          <a:xfrm>
            <a:off x="6461608" y="1874519"/>
            <a:ext cx="457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FA98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⑤</a:t>
            </a:r>
            <a:endParaRPr lang="en-US" sz="2000" dirty="0"/>
          </a:p>
        </p:txBody>
      </p:sp>
      <p:sp>
        <p:nvSpPr>
          <p:cNvPr id="30" name="Text 28"/>
          <p:cNvSpPr txBox="1"/>
          <p:nvPr/>
        </p:nvSpPr>
        <p:spPr>
          <a:xfrm>
            <a:off x="6964528" y="1965960"/>
            <a:ext cx="4495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킥오프 미팅 (현장 방문)</a:t>
            </a:r>
            <a:endParaRPr lang="en-US" sz="1350" dirty="0"/>
          </a:p>
        </p:txBody>
      </p:sp>
      <p:sp>
        <p:nvSpPr>
          <p:cNvPr id="31" name="Text 29"/>
          <p:cNvSpPr txBox="1"/>
          <p:nvPr/>
        </p:nvSpPr>
        <p:spPr>
          <a:xfrm>
            <a:off x="6964528" y="2267712"/>
            <a:ext cx="44956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개발팀 동행, 운행데이터 · 노선 이관 착수</a:t>
            </a:r>
            <a:endParaRPr lang="en-US" sz="1050" dirty="0"/>
          </a:p>
        </p:txBody>
      </p:sp>
      <p:sp>
        <p:nvSpPr>
          <p:cNvPr id="32" name="Shape 30"/>
          <p:cNvSpPr/>
          <p:nvPr/>
        </p:nvSpPr>
        <p:spPr>
          <a:xfrm>
            <a:off x="6278728" y="2587752"/>
            <a:ext cx="5364328" cy="640080"/>
          </a:xfrm>
          <a:prstGeom prst="roundRect">
            <a:avLst>
              <a:gd name="adj" fmla="val 14286"/>
            </a:avLst>
          </a:prstGeom>
          <a:solidFill>
            <a:srgbClr val="F4F7FB"/>
          </a:solidFill>
          <a:ln w="6350">
            <a:solidFill>
              <a:srgbClr val="F4F7F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3" name="Text 31"/>
          <p:cNvSpPr txBox="1"/>
          <p:nvPr/>
        </p:nvSpPr>
        <p:spPr>
          <a:xfrm>
            <a:off x="6461608" y="2587752"/>
            <a:ext cx="457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FA98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⑥</a:t>
            </a:r>
            <a:endParaRPr lang="en-US" sz="2000" dirty="0"/>
          </a:p>
        </p:txBody>
      </p:sp>
      <p:sp>
        <p:nvSpPr>
          <p:cNvPr id="34" name="Text 32"/>
          <p:cNvSpPr txBox="1"/>
          <p:nvPr/>
        </p:nvSpPr>
        <p:spPr>
          <a:xfrm>
            <a:off x="6964528" y="2679192"/>
            <a:ext cx="4495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시스템 구성</a:t>
            </a:r>
            <a:endParaRPr lang="en-US" sz="1350" dirty="0"/>
          </a:p>
        </p:txBody>
      </p:sp>
      <p:sp>
        <p:nvSpPr>
          <p:cNvPr id="35" name="Text 33"/>
          <p:cNvSpPr txBox="1"/>
          <p:nvPr/>
        </p:nvSpPr>
        <p:spPr>
          <a:xfrm>
            <a:off x="6964528" y="2980944"/>
            <a:ext cx="44956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서버 셋업 · 배차/급여 커스텀 무상 · DTG 설치</a:t>
            </a:r>
            <a:endParaRPr lang="en-US" sz="1050" dirty="0"/>
          </a:p>
        </p:txBody>
      </p:sp>
      <p:sp>
        <p:nvSpPr>
          <p:cNvPr id="36" name="Shape 34"/>
          <p:cNvSpPr/>
          <p:nvPr/>
        </p:nvSpPr>
        <p:spPr>
          <a:xfrm>
            <a:off x="6278728" y="3392424"/>
            <a:ext cx="1198880" cy="274320"/>
          </a:xfrm>
          <a:prstGeom prst="roundRect">
            <a:avLst>
              <a:gd name="adj" fmla="val 50000"/>
            </a:avLst>
          </a:prstGeom>
          <a:solidFill>
            <a:srgbClr val="0FA98F"/>
          </a:solidFill>
          <a:ln w="12700">
            <a:solidFill>
              <a:srgbClr val="0FA98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7" name="Text 35"/>
          <p:cNvSpPr txBox="1"/>
          <p:nvPr/>
        </p:nvSpPr>
        <p:spPr>
          <a:xfrm>
            <a:off x="6278728" y="3392424"/>
            <a:ext cx="1198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운영 · 지원</a:t>
            </a:r>
            <a:endParaRPr lang="en-US" sz="1000" dirty="0"/>
          </a:p>
        </p:txBody>
      </p:sp>
      <p:sp>
        <p:nvSpPr>
          <p:cNvPr id="38" name="Shape 36"/>
          <p:cNvSpPr/>
          <p:nvPr/>
        </p:nvSpPr>
        <p:spPr>
          <a:xfrm>
            <a:off x="6278728" y="3758184"/>
            <a:ext cx="5364328" cy="640080"/>
          </a:xfrm>
          <a:prstGeom prst="roundRect">
            <a:avLst>
              <a:gd name="adj" fmla="val 14286"/>
            </a:avLst>
          </a:prstGeom>
          <a:solidFill>
            <a:srgbClr val="F4F7FB"/>
          </a:solidFill>
          <a:ln w="6350">
            <a:solidFill>
              <a:srgbClr val="F4F7F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9" name="Text 37"/>
          <p:cNvSpPr txBox="1"/>
          <p:nvPr/>
        </p:nvSpPr>
        <p:spPr>
          <a:xfrm>
            <a:off x="6461608" y="3758184"/>
            <a:ext cx="457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FA98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⑦</a:t>
            </a:r>
            <a:endParaRPr lang="en-US" sz="2000" dirty="0"/>
          </a:p>
        </p:txBody>
      </p:sp>
      <p:sp>
        <p:nvSpPr>
          <p:cNvPr id="40" name="Text 38"/>
          <p:cNvSpPr txBox="1"/>
          <p:nvPr/>
        </p:nvSpPr>
        <p:spPr>
          <a:xfrm>
            <a:off x="6964528" y="3849624"/>
            <a:ext cx="4495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운영 전환</a:t>
            </a:r>
            <a:endParaRPr lang="en-US" sz="1350" dirty="0"/>
          </a:p>
        </p:txBody>
      </p:sp>
      <p:sp>
        <p:nvSpPr>
          <p:cNvPr id="41" name="Text 39"/>
          <p:cNvSpPr txBox="1"/>
          <p:nvPr/>
        </p:nvSpPr>
        <p:spPr>
          <a:xfrm>
            <a:off x="6964528" y="4151376"/>
            <a:ext cx="44956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구독형은 계약 직후 즉시 운영, 이관은 병행</a:t>
            </a:r>
            <a:endParaRPr lang="en-US" sz="1050" dirty="0"/>
          </a:p>
        </p:txBody>
      </p:sp>
      <p:sp>
        <p:nvSpPr>
          <p:cNvPr id="42" name="Shape 40"/>
          <p:cNvSpPr/>
          <p:nvPr/>
        </p:nvSpPr>
        <p:spPr>
          <a:xfrm>
            <a:off x="6278728" y="4471416"/>
            <a:ext cx="5364328" cy="640080"/>
          </a:xfrm>
          <a:prstGeom prst="roundRect">
            <a:avLst>
              <a:gd name="adj" fmla="val 14286"/>
            </a:avLst>
          </a:prstGeom>
          <a:solidFill>
            <a:srgbClr val="F4F7FB"/>
          </a:solidFill>
          <a:ln w="6350">
            <a:solidFill>
              <a:srgbClr val="F4F7F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3" name="Text 41"/>
          <p:cNvSpPr txBox="1"/>
          <p:nvPr/>
        </p:nvSpPr>
        <p:spPr>
          <a:xfrm>
            <a:off x="6461608" y="4471416"/>
            <a:ext cx="457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FA98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⑧</a:t>
            </a:r>
            <a:endParaRPr lang="en-US" sz="2000" dirty="0"/>
          </a:p>
        </p:txBody>
      </p:sp>
      <p:sp>
        <p:nvSpPr>
          <p:cNvPr id="44" name="Text 42"/>
          <p:cNvSpPr txBox="1"/>
          <p:nvPr/>
        </p:nvSpPr>
        <p:spPr>
          <a:xfrm>
            <a:off x="6964528" y="4562856"/>
            <a:ext cx="4495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운영 지원</a:t>
            </a:r>
            <a:endParaRPr lang="en-US" sz="1350" dirty="0"/>
          </a:p>
        </p:txBody>
      </p:sp>
      <p:sp>
        <p:nvSpPr>
          <p:cNvPr id="45" name="Text 43"/>
          <p:cNvSpPr txBox="1"/>
          <p:nvPr/>
        </p:nvSpPr>
        <p:spPr>
          <a:xfrm>
            <a:off x="6964528" y="4864608"/>
            <a:ext cx="44956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게시판 · 유선 · 이메일 · 원격 상시 지원</a:t>
            </a:r>
            <a:endParaRPr lang="en-US" sz="1050" dirty="0"/>
          </a:p>
        </p:txBody>
      </p:sp>
      <p:sp>
        <p:nvSpPr>
          <p:cNvPr id="46" name="Shape 44"/>
          <p:cNvSpPr/>
          <p:nvPr/>
        </p:nvSpPr>
        <p:spPr>
          <a:xfrm>
            <a:off x="548640" y="5394960"/>
            <a:ext cx="11094415" cy="502920"/>
          </a:xfrm>
          <a:prstGeom prst="roundRect">
            <a:avLst>
              <a:gd name="adj" fmla="val 18182"/>
            </a:avLst>
          </a:prstGeom>
          <a:solidFill>
            <a:srgbClr val="0B1F3A"/>
          </a:solidFill>
          <a:ln w="6350">
            <a:solidFill>
              <a:srgbClr val="0B1F3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7" name="Text 45"/>
          <p:cNvSpPr txBox="1"/>
          <p:nvPr/>
        </p:nvSpPr>
        <p:spPr>
          <a:xfrm>
            <a:off x="822960" y="5394960"/>
            <a:ext cx="1054577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구독형: 계약 → 즉시 운영 진입 → 이관 · 커스텀 · 점검은 구독 이후 진행 → 월 이용료 청구</a:t>
            </a:r>
            <a:endParaRPr lang="en-US" sz="125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0FA98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서비스 지원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9441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도입 이후가 진짜 </a:t>
            </a:r>
            <a:r>
              <a:rPr lang="en-US" sz="2600" b="1" dirty="0" err="1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서비스입니다</a:t>
            </a:r>
            <a:r>
              <a:rPr lang="en-US" sz="26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r>
              <a:rPr lang="en-US" altLang="ko-KR" sz="26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-</a:t>
            </a:r>
            <a:r>
              <a:rPr lang="en-US" sz="26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별도 현장 교육 없이도 언제든 </a:t>
            </a:r>
            <a:r>
              <a:rPr lang="en-US" sz="2600" b="1" dirty="0" err="1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즉시</a:t>
            </a:r>
            <a:r>
              <a:rPr lang="en-US" sz="26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r>
              <a:rPr lang="en-US" sz="2600" b="1" dirty="0" err="1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대응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9601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서울소프트 모빌하이 · 화면 속 인명·차량·금액은 데모용 데이터이며 일부 화면은 개인정보 보호를 위해 흐림 처리했습니다</a:t>
            </a:r>
            <a:endParaRPr lang="en-US" sz="800" dirty="0"/>
          </a:p>
        </p:txBody>
      </p:sp>
      <p:sp>
        <p:nvSpPr>
          <p:cNvPr id="5" name="Text 3"/>
          <p:cNvSpPr txBox="1"/>
          <p:nvPr/>
        </p:nvSpPr>
        <p:spPr>
          <a:xfrm>
            <a:off x="9814255" y="649224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MobilHi  ·  46</a:t>
            </a:r>
            <a:endParaRPr lang="en-US" sz="850" dirty="0"/>
          </a:p>
        </p:txBody>
      </p:sp>
      <p:sp>
        <p:nvSpPr>
          <p:cNvPr id="6" name="Shape 4"/>
          <p:cNvSpPr/>
          <p:nvPr/>
        </p:nvSpPr>
        <p:spPr>
          <a:xfrm>
            <a:off x="548640" y="1828800"/>
            <a:ext cx="3515258" cy="2926080"/>
          </a:xfrm>
          <a:prstGeom prst="roundRect">
            <a:avLst>
              <a:gd name="adj" fmla="val 3125"/>
            </a:avLst>
          </a:prstGeom>
          <a:solidFill>
            <a:srgbClr val="F4F7FB"/>
          </a:solidFill>
          <a:ln w="6350">
            <a:solidFill>
              <a:srgbClr val="F4F7FB"/>
            </a:solidFill>
            <a:prstDash val="solid"/>
          </a:ln>
          <a:effectLst>
            <a:outerShdw blurRad="101600" dist="25400" dir="5400000" algn="bl" rotWithShape="0">
              <a:srgbClr val="0B1F3A">
                <a:alpha val="12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7" name="Shape 5"/>
          <p:cNvSpPr/>
          <p:nvPr/>
        </p:nvSpPr>
        <p:spPr>
          <a:xfrm>
            <a:off x="777240" y="2057400"/>
            <a:ext cx="640080" cy="640080"/>
          </a:xfrm>
          <a:prstGeom prst="ellipse">
            <a:avLst/>
          </a:prstGeom>
          <a:solidFill>
            <a:srgbClr val="0B1F3A"/>
          </a:solidFill>
          <a:ln w="12700">
            <a:solidFill>
              <a:srgbClr val="0B1F3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0859" y="2211019"/>
            <a:ext cx="332842" cy="332842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54480" y="2057400"/>
            <a:ext cx="232653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실시간 1:1 대응</a:t>
            </a:r>
            <a:endParaRPr lang="en-US" sz="1700" dirty="0"/>
          </a:p>
        </p:txBody>
      </p:sp>
      <p:sp>
        <p:nvSpPr>
          <p:cNvPr id="10" name="Text 7"/>
          <p:cNvSpPr txBox="1"/>
          <p:nvPr/>
        </p:nvSpPr>
        <p:spPr>
          <a:xfrm>
            <a:off x="777240" y="2926080"/>
            <a:ext cx="3058058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▪"/>
            </a:pPr>
            <a:r>
              <a:rPr lang="en-US" sz="130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게시판 · 유선 · 이메일 · 원격</a:t>
            </a:r>
            <a:endParaRPr lang="en-US" sz="1300" dirty="0"/>
          </a:p>
          <a:p>
            <a:pPr marL="342900" indent="-342900">
              <a:spcAft>
                <a:spcPts val="1000"/>
              </a:spcAft>
              <a:buSzPct val="100000"/>
              <a:buChar char="▪"/>
            </a:pPr>
            <a:r>
              <a:rPr lang="en-US" sz="130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영업시간 내 상시 지원</a:t>
            </a:r>
            <a:endParaRPr lang="en-US" sz="1300" dirty="0"/>
          </a:p>
          <a:p>
            <a:pPr marL="342900" indent="-342900">
              <a:spcAft>
                <a:spcPts val="1000"/>
              </a:spcAft>
              <a:buSzPct val="100000"/>
              <a:buChar char="▪"/>
            </a:pPr>
            <a:r>
              <a:rPr lang="en-US" sz="130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운수사별 전담 담당자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4338218" y="1828800"/>
            <a:ext cx="3515258" cy="2926080"/>
          </a:xfrm>
          <a:prstGeom prst="roundRect">
            <a:avLst>
              <a:gd name="adj" fmla="val 3125"/>
            </a:avLst>
          </a:prstGeom>
          <a:solidFill>
            <a:srgbClr val="F4F7FB"/>
          </a:solidFill>
          <a:ln w="6350">
            <a:solidFill>
              <a:srgbClr val="F4F7FB"/>
            </a:solidFill>
            <a:prstDash val="solid"/>
          </a:ln>
          <a:effectLst>
            <a:outerShdw blurRad="101600" dist="25400" dir="5400000" algn="bl" rotWithShape="0">
              <a:srgbClr val="0B1F3A">
                <a:alpha val="12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12" name="Shape 9"/>
          <p:cNvSpPr/>
          <p:nvPr/>
        </p:nvSpPr>
        <p:spPr>
          <a:xfrm>
            <a:off x="4566818" y="2057400"/>
            <a:ext cx="640080" cy="640080"/>
          </a:xfrm>
          <a:prstGeom prst="ellipse">
            <a:avLst/>
          </a:prstGeom>
          <a:solidFill>
            <a:srgbClr val="0B1F3A"/>
          </a:solidFill>
          <a:ln w="12700">
            <a:solidFill>
              <a:srgbClr val="0B1F3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0438" y="2211019"/>
            <a:ext cx="332842" cy="332842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5344058" y="2057400"/>
            <a:ext cx="232653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온보딩 교육 무상</a:t>
            </a:r>
            <a:endParaRPr lang="en-US" sz="1700" dirty="0"/>
          </a:p>
        </p:txBody>
      </p:sp>
      <p:sp>
        <p:nvSpPr>
          <p:cNvPr id="15" name="Text 11"/>
          <p:cNvSpPr txBox="1"/>
          <p:nvPr/>
        </p:nvSpPr>
        <p:spPr>
          <a:xfrm>
            <a:off x="4566818" y="2926080"/>
            <a:ext cx="3058058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▪"/>
            </a:pPr>
            <a:r>
              <a:rPr lang="en-US" sz="130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운영 · 관리 · 사용법 3과정</a:t>
            </a:r>
            <a:endParaRPr lang="en-US" sz="1300" dirty="0"/>
          </a:p>
          <a:p>
            <a:pPr marL="342900" indent="-342900">
              <a:spcAft>
                <a:spcPts val="1000"/>
              </a:spcAft>
              <a:buSzPct val="100000"/>
              <a:buChar char="▪"/>
            </a:pPr>
            <a:r>
              <a:rPr lang="en-US" sz="130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온라인 화상 · 방문 대면</a:t>
            </a:r>
            <a:endParaRPr lang="en-US" sz="1300" dirty="0"/>
          </a:p>
          <a:p>
            <a:pPr marL="342900" indent="-342900">
              <a:spcAft>
                <a:spcPts val="1000"/>
              </a:spcAft>
              <a:buSzPct val="100000"/>
              <a:buChar char="▪"/>
            </a:pPr>
            <a:r>
              <a:rPr lang="en-US" sz="130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매뉴얼 · 가이드 제공</a:t>
            </a:r>
            <a:endParaRPr lang="en-US" sz="1300" dirty="0"/>
          </a:p>
        </p:txBody>
      </p:sp>
      <p:sp>
        <p:nvSpPr>
          <p:cNvPr id="16" name="Shape 12"/>
          <p:cNvSpPr/>
          <p:nvPr/>
        </p:nvSpPr>
        <p:spPr>
          <a:xfrm>
            <a:off x="8127797" y="1828800"/>
            <a:ext cx="3515258" cy="2926080"/>
          </a:xfrm>
          <a:prstGeom prst="roundRect">
            <a:avLst>
              <a:gd name="adj" fmla="val 3125"/>
            </a:avLst>
          </a:prstGeom>
          <a:solidFill>
            <a:srgbClr val="D6F3EC"/>
          </a:solidFill>
          <a:ln w="6350">
            <a:solidFill>
              <a:srgbClr val="D6F3EC"/>
            </a:solidFill>
            <a:prstDash val="solid"/>
          </a:ln>
          <a:effectLst>
            <a:outerShdw blurRad="101600" dist="25400" dir="5400000" algn="bl" rotWithShape="0">
              <a:srgbClr val="0B1F3A">
                <a:alpha val="12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17" name="Shape 13"/>
          <p:cNvSpPr/>
          <p:nvPr/>
        </p:nvSpPr>
        <p:spPr>
          <a:xfrm>
            <a:off x="8356397" y="2057400"/>
            <a:ext cx="640080" cy="640080"/>
          </a:xfrm>
          <a:prstGeom prst="ellipse">
            <a:avLst/>
          </a:prstGeom>
          <a:solidFill>
            <a:srgbClr val="0FA98F"/>
          </a:solidFill>
          <a:ln w="12700">
            <a:solidFill>
              <a:srgbClr val="0FA98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10016" y="2211019"/>
            <a:ext cx="332842" cy="332842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9133637" y="2057400"/>
            <a:ext cx="232653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자동 업그레이드</a:t>
            </a:r>
            <a:endParaRPr lang="en-US" sz="1700" dirty="0"/>
          </a:p>
        </p:txBody>
      </p:sp>
      <p:sp>
        <p:nvSpPr>
          <p:cNvPr id="20" name="Text 15"/>
          <p:cNvSpPr txBox="1"/>
          <p:nvPr/>
        </p:nvSpPr>
        <p:spPr>
          <a:xfrm>
            <a:off x="8356397" y="2926080"/>
            <a:ext cx="3058058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▪"/>
            </a:pPr>
            <a:r>
              <a:rPr lang="en-US" sz="130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클라우드 자동 업그레이드</a:t>
            </a:r>
            <a:endParaRPr lang="en-US" sz="1300" dirty="0"/>
          </a:p>
          <a:p>
            <a:pPr marL="342900" indent="-342900">
              <a:spcAft>
                <a:spcPts val="1000"/>
              </a:spcAft>
              <a:buSzPct val="100000"/>
              <a:buChar char="▪"/>
            </a:pPr>
            <a:r>
              <a:rPr lang="en-US" sz="130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고객 의견 → 제품 반영</a:t>
            </a:r>
            <a:endParaRPr lang="en-US" sz="1300" dirty="0"/>
          </a:p>
          <a:p>
            <a:pPr marL="342900" indent="-342900">
              <a:spcAft>
                <a:spcPts val="1000"/>
              </a:spcAft>
              <a:buSzPct val="100000"/>
              <a:buChar char="▪"/>
            </a:pPr>
            <a:r>
              <a:rPr lang="en-US" sz="130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보안 패치 · 원격 장애 대응</a:t>
            </a:r>
            <a:endParaRPr lang="en-US" sz="1300" dirty="0"/>
          </a:p>
        </p:txBody>
      </p:sp>
      <p:sp>
        <p:nvSpPr>
          <p:cNvPr id="21" name="Shape 16"/>
          <p:cNvSpPr/>
          <p:nvPr/>
        </p:nvSpPr>
        <p:spPr>
          <a:xfrm>
            <a:off x="548640" y="5029200"/>
            <a:ext cx="11094415" cy="548640"/>
          </a:xfrm>
          <a:prstGeom prst="roundRect">
            <a:avLst>
              <a:gd name="adj" fmla="val 16667"/>
            </a:avLst>
          </a:prstGeom>
          <a:solidFill>
            <a:srgbClr val="0B1F3A"/>
          </a:solidFill>
          <a:ln w="6350">
            <a:solidFill>
              <a:srgbClr val="0B1F3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2" name="Text 17"/>
          <p:cNvSpPr txBox="1"/>
          <p:nvPr/>
        </p:nvSpPr>
        <p:spPr>
          <a:xfrm>
            <a:off x="822960" y="5029200"/>
            <a:ext cx="1054577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고객 의견 취합 → 제품 반영 → 자동 업그레이드 — 구독 고객 모두가 같은 최신 버전을 씁니다.</a:t>
            </a:r>
            <a:endParaRPr lang="en-US" sz="125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0FA98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서울소프트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9441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2008년 사업화, 모빌리티 ERP 1세대 기업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9601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서울소프트 모빌하이 · 화면 속 인명·차량·금액은 데모용 데이터이며 일부 화면은 개인정보 보호를 위해 흐림 처리했습니다</a:t>
            </a:r>
            <a:endParaRPr lang="en-US" sz="800" dirty="0"/>
          </a:p>
        </p:txBody>
      </p:sp>
      <p:sp>
        <p:nvSpPr>
          <p:cNvPr id="5" name="Text 3"/>
          <p:cNvSpPr txBox="1"/>
          <p:nvPr/>
        </p:nvSpPr>
        <p:spPr>
          <a:xfrm>
            <a:off x="9814255" y="649224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MobilHi  ·  47</a:t>
            </a:r>
            <a:endParaRPr lang="en-US" sz="850" dirty="0"/>
          </a:p>
        </p:txBody>
      </p:sp>
      <p:sp>
        <p:nvSpPr>
          <p:cNvPr id="6" name="Shape 4"/>
          <p:cNvSpPr/>
          <p:nvPr/>
        </p:nvSpPr>
        <p:spPr>
          <a:xfrm>
            <a:off x="548640" y="1417320"/>
            <a:ext cx="2636444" cy="1234440"/>
          </a:xfrm>
          <a:prstGeom prst="roundRect">
            <a:avLst>
              <a:gd name="adj" fmla="val 7407"/>
            </a:avLst>
          </a:prstGeom>
          <a:solidFill>
            <a:srgbClr val="E9F0F8"/>
          </a:solidFill>
          <a:ln w="6350">
            <a:solidFill>
              <a:srgbClr val="E9F0F8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Text 5"/>
          <p:cNvSpPr txBox="1"/>
          <p:nvPr/>
        </p:nvSpPr>
        <p:spPr>
          <a:xfrm>
            <a:off x="749808" y="1490472"/>
            <a:ext cx="223410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18년</a:t>
            </a:r>
            <a:endParaRPr lang="en-US" sz="30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2176272"/>
            <a:ext cx="223410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업력 · 2008.08 설립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3367964" y="1417320"/>
            <a:ext cx="2636444" cy="1234440"/>
          </a:xfrm>
          <a:prstGeom prst="roundRect">
            <a:avLst>
              <a:gd name="adj" fmla="val 7407"/>
            </a:avLst>
          </a:prstGeom>
          <a:solidFill>
            <a:srgbClr val="E9F0F8"/>
          </a:solidFill>
          <a:ln w="6350">
            <a:solidFill>
              <a:srgbClr val="E9F0F8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" name="Text 8"/>
          <p:cNvSpPr txBox="1"/>
          <p:nvPr/>
        </p:nvSpPr>
        <p:spPr>
          <a:xfrm>
            <a:off x="3569132" y="1490472"/>
            <a:ext cx="223410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2,000여 건</a:t>
            </a:r>
            <a:endParaRPr lang="en-US" sz="2600" dirty="0"/>
          </a:p>
        </p:txBody>
      </p:sp>
      <p:sp>
        <p:nvSpPr>
          <p:cNvPr id="11" name="Text 9"/>
          <p:cNvSpPr txBox="1"/>
          <p:nvPr/>
        </p:nvSpPr>
        <p:spPr>
          <a:xfrm>
            <a:off x="3569132" y="2176272"/>
            <a:ext cx="223410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구축 사례 · 2024.06 누적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6187288" y="1417320"/>
            <a:ext cx="2636444" cy="1234440"/>
          </a:xfrm>
          <a:prstGeom prst="roundRect">
            <a:avLst>
              <a:gd name="adj" fmla="val 7407"/>
            </a:avLst>
          </a:prstGeom>
          <a:solidFill>
            <a:srgbClr val="E9F0F8"/>
          </a:solidFill>
          <a:ln w="6350">
            <a:solidFill>
              <a:srgbClr val="E9F0F8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3" name="Text 11"/>
          <p:cNvSpPr txBox="1"/>
          <p:nvPr/>
        </p:nvSpPr>
        <p:spPr>
          <a:xfrm>
            <a:off x="6388456" y="1490472"/>
            <a:ext cx="223410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32명</a:t>
            </a:r>
            <a:endParaRPr lang="en-US" sz="3000" dirty="0"/>
          </a:p>
        </p:txBody>
      </p:sp>
      <p:sp>
        <p:nvSpPr>
          <p:cNvPr id="14" name="Text 12"/>
          <p:cNvSpPr txBox="1"/>
          <p:nvPr/>
        </p:nvSpPr>
        <p:spPr>
          <a:xfrm>
            <a:off x="6388456" y="2176272"/>
            <a:ext cx="223410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인력 · IT/R&amp;D 63%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9006611" y="1417320"/>
            <a:ext cx="2636444" cy="1234440"/>
          </a:xfrm>
          <a:prstGeom prst="roundRect">
            <a:avLst>
              <a:gd name="adj" fmla="val 7407"/>
            </a:avLst>
          </a:prstGeom>
          <a:solidFill>
            <a:srgbClr val="E9F0F8"/>
          </a:solidFill>
          <a:ln w="6350">
            <a:solidFill>
              <a:srgbClr val="E9F0F8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6" name="Text 14"/>
          <p:cNvSpPr txBox="1"/>
          <p:nvPr/>
        </p:nvSpPr>
        <p:spPr>
          <a:xfrm>
            <a:off x="9207779" y="1490472"/>
            <a:ext cx="223410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3건</a:t>
            </a:r>
            <a:endParaRPr lang="en-US" sz="3000" dirty="0"/>
          </a:p>
        </p:txBody>
      </p:sp>
      <p:sp>
        <p:nvSpPr>
          <p:cNvPr id="17" name="Text 15"/>
          <p:cNvSpPr txBox="1"/>
          <p:nvPr/>
        </p:nvSpPr>
        <p:spPr>
          <a:xfrm>
            <a:off x="9207779" y="2176272"/>
            <a:ext cx="223410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특허 · AI 최적배차 등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548640" y="2880360"/>
            <a:ext cx="7498080" cy="804672"/>
          </a:xfrm>
          <a:prstGeom prst="roundRect">
            <a:avLst>
              <a:gd name="adj" fmla="val 11364"/>
            </a:avLst>
          </a:prstGeom>
          <a:solidFill>
            <a:srgbClr val="F4F7FB"/>
          </a:solidFill>
          <a:ln w="6350">
            <a:solidFill>
              <a:srgbClr val="F4F7F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9" name="Shape 17"/>
          <p:cNvSpPr/>
          <p:nvPr/>
        </p:nvSpPr>
        <p:spPr>
          <a:xfrm>
            <a:off x="713232" y="3008376"/>
            <a:ext cx="548640" cy="548640"/>
          </a:xfrm>
          <a:prstGeom prst="ellipse">
            <a:avLst/>
          </a:prstGeom>
          <a:solidFill>
            <a:srgbClr val="0B1F3A"/>
          </a:solidFill>
          <a:ln w="12700">
            <a:solidFill>
              <a:srgbClr val="0B1F3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2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906" y="3140049"/>
            <a:ext cx="285293" cy="285293"/>
          </a:xfrm>
          <a:prstGeom prst="rect">
            <a:avLst/>
          </a:prstGeom>
        </p:spPr>
      </p:pic>
      <p:sp>
        <p:nvSpPr>
          <p:cNvPr id="21" name="Text 18"/>
          <p:cNvSpPr txBox="1"/>
          <p:nvPr/>
        </p:nvSpPr>
        <p:spPr>
          <a:xfrm>
            <a:off x="1417320" y="2971800"/>
            <a:ext cx="6492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시내버스 · 준공영제</a:t>
            </a:r>
            <a:endParaRPr lang="en-US" sz="1300" dirty="0"/>
          </a:p>
        </p:txBody>
      </p:sp>
      <p:sp>
        <p:nvSpPr>
          <p:cNvPr id="22" name="Text 19"/>
          <p:cNvSpPr txBox="1"/>
          <p:nvPr/>
        </p:nvSpPr>
        <p:spPr>
          <a:xfrm>
            <a:off x="1417320" y="3246120"/>
            <a:ext cx="64922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화성도시공사 · 범일운수 · 성남시내버스 · 전주 시내버스 4개사 · 춘천시민버스 · 강진교통</a:t>
            </a:r>
            <a:endParaRPr lang="en-US" sz="1000" dirty="0"/>
          </a:p>
        </p:txBody>
      </p:sp>
      <p:sp>
        <p:nvSpPr>
          <p:cNvPr id="23" name="Shape 20"/>
          <p:cNvSpPr/>
          <p:nvPr/>
        </p:nvSpPr>
        <p:spPr>
          <a:xfrm>
            <a:off x="548640" y="3776472"/>
            <a:ext cx="7498080" cy="804672"/>
          </a:xfrm>
          <a:prstGeom prst="roundRect">
            <a:avLst>
              <a:gd name="adj" fmla="val 11364"/>
            </a:avLst>
          </a:prstGeom>
          <a:solidFill>
            <a:srgbClr val="F4F7FB"/>
          </a:solidFill>
          <a:ln w="6350">
            <a:solidFill>
              <a:srgbClr val="F4F7F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4" name="Shape 21"/>
          <p:cNvSpPr/>
          <p:nvPr/>
        </p:nvSpPr>
        <p:spPr>
          <a:xfrm>
            <a:off x="713232" y="3904487"/>
            <a:ext cx="548640" cy="548640"/>
          </a:xfrm>
          <a:prstGeom prst="ellipse">
            <a:avLst/>
          </a:prstGeom>
          <a:solidFill>
            <a:srgbClr val="0B1F3A"/>
          </a:solidFill>
          <a:ln w="12700">
            <a:solidFill>
              <a:srgbClr val="0B1F3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2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4906" y="4036161"/>
            <a:ext cx="285293" cy="285293"/>
          </a:xfrm>
          <a:prstGeom prst="rect">
            <a:avLst/>
          </a:prstGeom>
        </p:spPr>
      </p:pic>
      <p:sp>
        <p:nvSpPr>
          <p:cNvPr id="26" name="Text 22"/>
          <p:cNvSpPr txBox="1"/>
          <p:nvPr/>
        </p:nvSpPr>
        <p:spPr>
          <a:xfrm>
            <a:off x="1417320" y="3867912"/>
            <a:ext cx="6492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공항 · 시외 · 마을</a:t>
            </a:r>
            <a:endParaRPr lang="en-US" sz="1300" dirty="0"/>
          </a:p>
        </p:txBody>
      </p:sp>
      <p:sp>
        <p:nvSpPr>
          <p:cNvPr id="27" name="Text 23"/>
          <p:cNvSpPr txBox="1"/>
          <p:nvPr/>
        </p:nvSpPr>
        <p:spPr>
          <a:xfrm>
            <a:off x="1417320" y="4142232"/>
            <a:ext cx="64922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공항버스 (시외배차·하이패스·DTG·서울시 평가) · 서울특별시 마을버스운송사업조합</a:t>
            </a:r>
            <a:endParaRPr lang="en-US" sz="1000" dirty="0"/>
          </a:p>
        </p:txBody>
      </p:sp>
      <p:sp>
        <p:nvSpPr>
          <p:cNvPr id="28" name="Shape 24"/>
          <p:cNvSpPr/>
          <p:nvPr/>
        </p:nvSpPr>
        <p:spPr>
          <a:xfrm>
            <a:off x="548640" y="4672584"/>
            <a:ext cx="7498080" cy="804672"/>
          </a:xfrm>
          <a:prstGeom prst="roundRect">
            <a:avLst>
              <a:gd name="adj" fmla="val 11364"/>
            </a:avLst>
          </a:prstGeom>
          <a:solidFill>
            <a:srgbClr val="F4F7FB"/>
          </a:solidFill>
          <a:ln w="6350">
            <a:solidFill>
              <a:srgbClr val="F4F7F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9" name="Shape 25"/>
          <p:cNvSpPr/>
          <p:nvPr/>
        </p:nvSpPr>
        <p:spPr>
          <a:xfrm>
            <a:off x="713232" y="4800600"/>
            <a:ext cx="548640" cy="548640"/>
          </a:xfrm>
          <a:prstGeom prst="ellipse">
            <a:avLst/>
          </a:prstGeom>
          <a:solidFill>
            <a:srgbClr val="0FA98F"/>
          </a:solidFill>
          <a:ln w="12700">
            <a:solidFill>
              <a:srgbClr val="0FA98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3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4906" y="4932273"/>
            <a:ext cx="285293" cy="285293"/>
          </a:xfrm>
          <a:prstGeom prst="rect">
            <a:avLst/>
          </a:prstGeom>
        </p:spPr>
      </p:pic>
      <p:sp>
        <p:nvSpPr>
          <p:cNvPr id="31" name="Text 26"/>
          <p:cNvSpPr txBox="1"/>
          <p:nvPr/>
        </p:nvSpPr>
        <p:spPr>
          <a:xfrm>
            <a:off x="1417320" y="4764024"/>
            <a:ext cx="6492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인증 · R&amp;D</a:t>
            </a:r>
            <a:endParaRPr lang="en-US" sz="1300" dirty="0"/>
          </a:p>
        </p:txBody>
      </p:sp>
      <p:sp>
        <p:nvSpPr>
          <p:cNvPr id="32" name="Text 27"/>
          <p:cNvSpPr txBox="1"/>
          <p:nvPr/>
        </p:nvSpPr>
        <p:spPr>
          <a:xfrm>
            <a:off x="1417320" y="5038344"/>
            <a:ext cx="64922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조달청 혁신제품 (2024.12~2027.12) · Inno-Biz · 기업부설연구소 · 2026 ICT 융합 R&amp;D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(삼화버스공사·제천교통 시범)</a:t>
            </a:r>
            <a:endParaRPr lang="en-US" sz="1000" dirty="0"/>
          </a:p>
        </p:txBody>
      </p:sp>
      <p:sp>
        <p:nvSpPr>
          <p:cNvPr id="33" name="Shape 28"/>
          <p:cNvSpPr/>
          <p:nvPr/>
        </p:nvSpPr>
        <p:spPr>
          <a:xfrm>
            <a:off x="8321040" y="2880360"/>
            <a:ext cx="3322015" cy="2596896"/>
          </a:xfrm>
          <a:prstGeom prst="roundRect">
            <a:avLst>
              <a:gd name="adj" fmla="val 3521"/>
            </a:avLst>
          </a:prstGeom>
          <a:solidFill>
            <a:srgbClr val="0B1F3A"/>
          </a:solidFill>
          <a:ln w="6350">
            <a:solidFill>
              <a:srgbClr val="0B1F3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4" name="Text 29"/>
          <p:cNvSpPr txBox="1"/>
          <p:nvPr/>
        </p:nvSpPr>
        <p:spPr>
          <a:xfrm>
            <a:off x="8549640" y="3017520"/>
            <a:ext cx="28648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rgbClr val="8FE3D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보유 특허</a:t>
            </a:r>
            <a:endParaRPr lang="en-US" sz="1100" dirty="0"/>
          </a:p>
        </p:txBody>
      </p:sp>
      <p:sp>
        <p:nvSpPr>
          <p:cNvPr id="35" name="Text 30"/>
          <p:cNvSpPr txBox="1"/>
          <p:nvPr/>
        </p:nvSpPr>
        <p:spPr>
          <a:xfrm>
            <a:off x="8549640" y="3383280"/>
            <a:ext cx="2864815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▪"/>
            </a:pPr>
            <a:r>
              <a:rPr lang="en-US" sz="9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인공지능 기반 최적배차 시스템 (10-2375710)</a:t>
            </a:r>
            <a:endParaRPr lang="en-US" sz="950" dirty="0"/>
          </a:p>
          <a:p>
            <a:pPr marL="342900" indent="-342900">
              <a:spcAft>
                <a:spcPts val="800"/>
              </a:spcAft>
              <a:buSzPct val="100000"/>
              <a:buChar char="▪"/>
            </a:pPr>
            <a:r>
              <a:rPr lang="en-US" sz="9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다채널 AVM 시스템 (10-2270316)</a:t>
            </a:r>
            <a:endParaRPr lang="en-US" sz="950" dirty="0"/>
          </a:p>
          <a:p>
            <a:pPr marL="342900" indent="-342900">
              <a:spcAft>
                <a:spcPts val="800"/>
              </a:spcAft>
              <a:buSzPct val="100000"/>
              <a:buChar char="▪"/>
            </a:pPr>
            <a:r>
              <a:rPr lang="en-US" sz="9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스마트 단말기 사고 감응·대응 시스템 (10-2294049)</a:t>
            </a:r>
            <a:endParaRPr lang="en-US" sz="950" dirty="0"/>
          </a:p>
        </p:txBody>
      </p:sp>
      <p:sp>
        <p:nvSpPr>
          <p:cNvPr id="36" name="Text 31"/>
          <p:cNvSpPr txBox="1"/>
          <p:nvPr/>
        </p:nvSpPr>
        <p:spPr>
          <a:xfrm>
            <a:off x="548640" y="5989320"/>
            <a:ext cx="1109441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※ 고객사명은 공개 범위 확인 후 웹에 게재합니다.</a:t>
            </a:r>
            <a:endParaRPr lang="en-US" sz="95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0FA98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제품소개 · 웹 시뮬레이션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9441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 제안서의 모든 화면을 웹에서 로그인 없이 직접 조작해 보실 수 있습니다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9601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서울소프트 모빌하이 · 화면 속 인명·차량·금액은 데모용 데이터이며 일부 화면은 개인정보 보호를 위해 흐림 처리했습니다</a:t>
            </a:r>
            <a:endParaRPr lang="en-US" sz="800" dirty="0"/>
          </a:p>
        </p:txBody>
      </p:sp>
      <p:sp>
        <p:nvSpPr>
          <p:cNvPr id="5" name="Text 3"/>
          <p:cNvSpPr txBox="1"/>
          <p:nvPr/>
        </p:nvSpPr>
        <p:spPr>
          <a:xfrm>
            <a:off x="9814255" y="649224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MobilHi  ·  48</a:t>
            </a:r>
            <a:endParaRPr lang="en-US" sz="850" dirty="0"/>
          </a:p>
        </p:txBody>
      </p:sp>
      <p:sp>
        <p:nvSpPr>
          <p:cNvPr id="6" name="Shape 4"/>
          <p:cNvSpPr/>
          <p:nvPr/>
        </p:nvSpPr>
        <p:spPr>
          <a:xfrm>
            <a:off x="488352" y="1390186"/>
            <a:ext cx="9692640" cy="6339078"/>
          </a:xfrm>
          <a:prstGeom prst="roundRect">
            <a:avLst>
              <a:gd name="adj" fmla="val 1442"/>
            </a:avLst>
          </a:prstGeom>
          <a:solidFill>
            <a:srgbClr val="2A3644"/>
          </a:solidFill>
          <a:ln w="12700">
            <a:solidFill>
              <a:srgbClr val="2A3644"/>
            </a:solidFill>
            <a:prstDash val="solid"/>
          </a:ln>
          <a:effectLst>
            <a:outerShdw blurRad="152400" dist="50800" dir="54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7" name="Shape 5"/>
          <p:cNvSpPr/>
          <p:nvPr/>
        </p:nvSpPr>
        <p:spPr>
          <a:xfrm>
            <a:off x="616368" y="1481626"/>
            <a:ext cx="100584" cy="100584"/>
          </a:xfrm>
          <a:prstGeom prst="ellipse">
            <a:avLst/>
          </a:prstGeom>
          <a:solidFill>
            <a:srgbClr val="E5484D"/>
          </a:solidFill>
          <a:ln w="12700">
            <a:solidFill>
              <a:srgbClr val="E5484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Shape 6"/>
          <p:cNvSpPr/>
          <p:nvPr/>
        </p:nvSpPr>
        <p:spPr>
          <a:xfrm>
            <a:off x="780960" y="1481626"/>
            <a:ext cx="100584" cy="100584"/>
          </a:xfrm>
          <a:prstGeom prst="ellipse">
            <a:avLst/>
          </a:prstGeom>
          <a:solidFill>
            <a:srgbClr val="F2B01E"/>
          </a:solidFill>
          <a:ln w="12700">
            <a:solidFill>
              <a:srgbClr val="F2B01E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" name="Shape 7"/>
          <p:cNvSpPr/>
          <p:nvPr/>
        </p:nvSpPr>
        <p:spPr>
          <a:xfrm>
            <a:off x="945552" y="1481626"/>
            <a:ext cx="100584" cy="100584"/>
          </a:xfrm>
          <a:prstGeom prst="ellipse">
            <a:avLst/>
          </a:prstGeom>
          <a:solidFill>
            <a:srgbClr val="3DBE5B"/>
          </a:solidFill>
          <a:ln w="12700">
            <a:solidFill>
              <a:srgbClr val="3DBE5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" name="Shape 8"/>
          <p:cNvSpPr/>
          <p:nvPr/>
        </p:nvSpPr>
        <p:spPr>
          <a:xfrm>
            <a:off x="1219872" y="1454194"/>
            <a:ext cx="8778240" cy="164592"/>
          </a:xfrm>
          <a:prstGeom prst="roundRect">
            <a:avLst>
              <a:gd name="adj" fmla="val 50000"/>
            </a:avLst>
          </a:prstGeom>
          <a:solidFill>
            <a:srgbClr val="3B4756"/>
          </a:solidFill>
          <a:ln w="12700">
            <a:solidFill>
              <a:srgbClr val="3B475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1" name="Text 9"/>
          <p:cNvSpPr txBox="1"/>
          <p:nvPr/>
        </p:nvSpPr>
        <p:spPr>
          <a:xfrm>
            <a:off x="1311312" y="1454194"/>
            <a:ext cx="85953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C4CDD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mobilhi.seoulsoft.co.kr — 제품소개 · 바로 체험</a:t>
            </a:r>
            <a:endParaRPr lang="en-US" sz="750" dirty="0"/>
          </a:p>
        </p:txBody>
      </p:sp>
      <p:sp>
        <p:nvSpPr>
          <p:cNvPr id="13" name="Shape 10"/>
          <p:cNvSpPr/>
          <p:nvPr/>
        </p:nvSpPr>
        <p:spPr>
          <a:xfrm>
            <a:off x="548640" y="8259318"/>
            <a:ext cx="310896" cy="310896"/>
          </a:xfrm>
          <a:prstGeom prst="ellipse">
            <a:avLst/>
          </a:prstGeom>
          <a:solidFill>
            <a:srgbClr val="0B1F3A"/>
          </a:solidFill>
          <a:ln w="19050">
            <a:solidFill>
              <a:srgbClr val="FFFFFF"/>
            </a:solidFill>
            <a:prstDash val="solid"/>
          </a:ln>
          <a:effectLst>
            <a:outerShdw blurRad="50800" dist="127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14" name="Text 11"/>
          <p:cNvSpPr txBox="1"/>
          <p:nvPr/>
        </p:nvSpPr>
        <p:spPr>
          <a:xfrm>
            <a:off x="548640" y="8259318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100" dirty="0"/>
          </a:p>
        </p:txBody>
      </p:sp>
      <p:sp>
        <p:nvSpPr>
          <p:cNvPr id="15" name="Text 12"/>
          <p:cNvSpPr txBox="1"/>
          <p:nvPr/>
        </p:nvSpPr>
        <p:spPr>
          <a:xfrm>
            <a:off x="960120" y="8241030"/>
            <a:ext cx="311901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실제 작동하는 데모</a:t>
            </a:r>
            <a:endParaRPr lang="en-US" sz="1350" dirty="0"/>
          </a:p>
        </p:txBody>
      </p:sp>
      <p:sp>
        <p:nvSpPr>
          <p:cNvPr id="16" name="Text 13"/>
          <p:cNvSpPr txBox="1"/>
          <p:nvPr/>
        </p:nvSpPr>
        <p:spPr>
          <a:xfrm>
            <a:off x="960120" y="8570214"/>
            <a:ext cx="311901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10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샘플 운수사(28대·3노선·58명) 데이터로</a:t>
            </a:r>
            <a:endParaRPr lang="en-US" sz="11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10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배차생성 → 근태 → 마감 → 급여 → 관제까지 직접</a:t>
            </a:r>
            <a:endParaRPr lang="en-US" sz="11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10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조작합니다.</a:t>
            </a:r>
            <a:endParaRPr lang="en-US" sz="1100" dirty="0"/>
          </a:p>
        </p:txBody>
      </p:sp>
      <p:sp>
        <p:nvSpPr>
          <p:cNvPr id="17" name="Shape 14"/>
          <p:cNvSpPr/>
          <p:nvPr/>
        </p:nvSpPr>
        <p:spPr>
          <a:xfrm>
            <a:off x="4307738" y="8259318"/>
            <a:ext cx="310896" cy="310896"/>
          </a:xfrm>
          <a:prstGeom prst="ellipse">
            <a:avLst/>
          </a:prstGeom>
          <a:solidFill>
            <a:srgbClr val="0B1F3A"/>
          </a:solidFill>
          <a:ln w="19050">
            <a:solidFill>
              <a:srgbClr val="FFFFFF"/>
            </a:solidFill>
            <a:prstDash val="solid"/>
          </a:ln>
          <a:effectLst>
            <a:outerShdw blurRad="50800" dist="127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18" name="Text 15"/>
          <p:cNvSpPr txBox="1"/>
          <p:nvPr/>
        </p:nvSpPr>
        <p:spPr>
          <a:xfrm>
            <a:off x="4307738" y="8259318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100" dirty="0"/>
          </a:p>
        </p:txBody>
      </p:sp>
      <p:sp>
        <p:nvSpPr>
          <p:cNvPr id="19" name="Text 16"/>
          <p:cNvSpPr txBox="1"/>
          <p:nvPr/>
        </p:nvSpPr>
        <p:spPr>
          <a:xfrm>
            <a:off x="4719218" y="8241030"/>
            <a:ext cx="311901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영업 현장에서 바로 공유</a:t>
            </a:r>
            <a:endParaRPr lang="en-US" sz="1350" dirty="0"/>
          </a:p>
        </p:txBody>
      </p:sp>
      <p:sp>
        <p:nvSpPr>
          <p:cNvPr id="20" name="Text 17"/>
          <p:cNvSpPr txBox="1"/>
          <p:nvPr/>
        </p:nvSpPr>
        <p:spPr>
          <a:xfrm>
            <a:off x="4719218" y="8570214"/>
            <a:ext cx="311901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10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링크 하나로 고객이 제품을 눌러보게 하고,</a:t>
            </a:r>
            <a:endParaRPr lang="en-US" sz="11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10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자료실에서 제안서·가격표를 내려받습니다.</a:t>
            </a:r>
            <a:endParaRPr lang="en-US" sz="1100" dirty="0"/>
          </a:p>
        </p:txBody>
      </p:sp>
      <p:sp>
        <p:nvSpPr>
          <p:cNvPr id="21" name="Shape 18"/>
          <p:cNvSpPr/>
          <p:nvPr/>
        </p:nvSpPr>
        <p:spPr>
          <a:xfrm>
            <a:off x="8066837" y="8259318"/>
            <a:ext cx="310896" cy="310896"/>
          </a:xfrm>
          <a:prstGeom prst="ellipse">
            <a:avLst/>
          </a:prstGeom>
          <a:solidFill>
            <a:srgbClr val="0B1F3A"/>
          </a:solidFill>
          <a:ln w="19050">
            <a:solidFill>
              <a:srgbClr val="FFFFFF"/>
            </a:solidFill>
            <a:prstDash val="solid"/>
          </a:ln>
          <a:effectLst>
            <a:outerShdw blurRad="50800" dist="127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ko-KR" altLang="en-US"/>
          </a:p>
        </p:txBody>
      </p:sp>
      <p:sp>
        <p:nvSpPr>
          <p:cNvPr id="22" name="Text 19"/>
          <p:cNvSpPr txBox="1"/>
          <p:nvPr/>
        </p:nvSpPr>
        <p:spPr>
          <a:xfrm>
            <a:off x="8066837" y="8259318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100" dirty="0"/>
          </a:p>
        </p:txBody>
      </p:sp>
      <p:sp>
        <p:nvSpPr>
          <p:cNvPr id="23" name="Text 20"/>
          <p:cNvSpPr txBox="1"/>
          <p:nvPr/>
        </p:nvSpPr>
        <p:spPr>
          <a:xfrm>
            <a:off x="8478317" y="8241030"/>
            <a:ext cx="311901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문의 → 견적 자동 연결</a:t>
            </a:r>
            <a:endParaRPr lang="en-US" sz="1350" dirty="0"/>
          </a:p>
        </p:txBody>
      </p:sp>
      <p:sp>
        <p:nvSpPr>
          <p:cNvPr id="24" name="Text 21"/>
          <p:cNvSpPr txBox="1"/>
          <p:nvPr/>
        </p:nvSpPr>
        <p:spPr>
          <a:xfrm>
            <a:off x="8478317" y="8570214"/>
            <a:ext cx="311901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110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대수만 넣으면 월 구독료가 계산되고, 그대로</a:t>
            </a:r>
            <a:endParaRPr lang="en-US" sz="11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10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도입 문의로 이어집니다.</a:t>
            </a:r>
            <a:endParaRPr lang="en-US" sz="1100" dirty="0"/>
          </a:p>
        </p:txBody>
      </p:sp>
      <p:sp>
        <p:nvSpPr>
          <p:cNvPr id="25" name="Shape 22"/>
          <p:cNvSpPr/>
          <p:nvPr/>
        </p:nvSpPr>
        <p:spPr>
          <a:xfrm>
            <a:off x="548640" y="6035040"/>
            <a:ext cx="2372868" cy="292608"/>
          </a:xfrm>
          <a:prstGeom prst="roundRect">
            <a:avLst>
              <a:gd name="adj" fmla="val 50000"/>
            </a:avLst>
          </a:prstGeom>
          <a:solidFill>
            <a:srgbClr val="D6F3EC"/>
          </a:solidFill>
          <a:ln w="12700">
            <a:solidFill>
              <a:srgbClr val="D6F3EC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6" name="Text 23"/>
          <p:cNvSpPr txBox="1"/>
          <p:nvPr/>
        </p:nvSpPr>
        <p:spPr>
          <a:xfrm>
            <a:off x="548640" y="6035040"/>
            <a:ext cx="23728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로그인 없이 원클릭 체험</a:t>
            </a:r>
            <a:endParaRPr lang="en-US" sz="1050" dirty="0"/>
          </a:p>
        </p:txBody>
      </p:sp>
      <p:sp>
        <p:nvSpPr>
          <p:cNvPr id="27" name="Shape 24"/>
          <p:cNvSpPr/>
          <p:nvPr/>
        </p:nvSpPr>
        <p:spPr>
          <a:xfrm>
            <a:off x="3031236" y="6035040"/>
            <a:ext cx="3278124" cy="292608"/>
          </a:xfrm>
          <a:prstGeom prst="roundRect">
            <a:avLst>
              <a:gd name="adj" fmla="val 50000"/>
            </a:avLst>
          </a:prstGeom>
          <a:solidFill>
            <a:srgbClr val="D6F3EC"/>
          </a:solidFill>
          <a:ln w="12700">
            <a:solidFill>
              <a:srgbClr val="D6F3EC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8" name="Text 25"/>
          <p:cNvSpPr txBox="1"/>
          <p:nvPr/>
        </p:nvSpPr>
        <p:spPr>
          <a:xfrm>
            <a:off x="3031236" y="6035040"/>
            <a:ext cx="327812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AI 검색 최적화 (구조화 데이터)</a:t>
            </a:r>
            <a:endParaRPr lang="en-US" sz="1050" dirty="0"/>
          </a:p>
        </p:txBody>
      </p:sp>
      <p:sp>
        <p:nvSpPr>
          <p:cNvPr id="29" name="Shape 26"/>
          <p:cNvSpPr/>
          <p:nvPr/>
        </p:nvSpPr>
        <p:spPr>
          <a:xfrm>
            <a:off x="6419088" y="6035040"/>
            <a:ext cx="2523744" cy="292608"/>
          </a:xfrm>
          <a:prstGeom prst="roundRect">
            <a:avLst>
              <a:gd name="adj" fmla="val 50000"/>
            </a:avLst>
          </a:prstGeom>
          <a:solidFill>
            <a:srgbClr val="D6F3EC"/>
          </a:solidFill>
          <a:ln w="12700">
            <a:solidFill>
              <a:srgbClr val="D6F3EC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0" name="Text 27"/>
          <p:cNvSpPr txBox="1"/>
          <p:nvPr/>
        </p:nvSpPr>
        <p:spPr>
          <a:xfrm>
            <a:off x="6419088" y="6035040"/>
            <a:ext cx="252374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도입 문의 · 견적 계산기</a:t>
            </a:r>
            <a:endParaRPr lang="en-US" sz="1050" dirty="0"/>
          </a:p>
        </p:txBody>
      </p:sp>
      <p:pic>
        <p:nvPicPr>
          <p:cNvPr id="31" name="Picture 30" descr="web_hom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072" y="1682794"/>
            <a:ext cx="9601200" cy="6000750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0B1F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8FE3D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문의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9441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보유 대수와 노선만 알려 주시면 요금과 일정을 바로 안내합니다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9601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7F93A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서울소프트 모빌하이 · 화면 속 인명·차량·금액은 데모용 데이터이며 일부 화면은 개인정보 보호를 위해 흐림 처리했습니다</a:t>
            </a:r>
            <a:endParaRPr lang="en-US" sz="800" dirty="0"/>
          </a:p>
        </p:txBody>
      </p:sp>
      <p:sp>
        <p:nvSpPr>
          <p:cNvPr id="5" name="Text 3"/>
          <p:cNvSpPr txBox="1"/>
          <p:nvPr/>
        </p:nvSpPr>
        <p:spPr>
          <a:xfrm>
            <a:off x="9814255" y="649224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7F93A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MobilHi  ·  49</a:t>
            </a:r>
            <a:endParaRPr lang="en-US" sz="850" dirty="0"/>
          </a:p>
        </p:txBody>
      </p:sp>
      <p:sp>
        <p:nvSpPr>
          <p:cNvPr id="6" name="Shape 4"/>
          <p:cNvSpPr/>
          <p:nvPr/>
        </p:nvSpPr>
        <p:spPr>
          <a:xfrm>
            <a:off x="548640" y="1670037"/>
            <a:ext cx="3515258" cy="2103120"/>
          </a:xfrm>
          <a:prstGeom prst="roundRect">
            <a:avLst>
              <a:gd name="adj" fmla="val 4348"/>
            </a:avLst>
          </a:prstGeom>
          <a:solidFill>
            <a:srgbClr val="14315A"/>
          </a:solidFill>
          <a:ln w="6350">
            <a:solidFill>
              <a:srgbClr val="14315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Shape 5"/>
          <p:cNvSpPr/>
          <p:nvPr/>
        </p:nvSpPr>
        <p:spPr>
          <a:xfrm>
            <a:off x="731520" y="1852917"/>
            <a:ext cx="548640" cy="548640"/>
          </a:xfrm>
          <a:prstGeom prst="ellipse">
            <a:avLst/>
          </a:prstGeom>
          <a:solidFill>
            <a:srgbClr val="F08A24"/>
          </a:solidFill>
          <a:ln w="12700">
            <a:solidFill>
              <a:srgbClr val="F08A24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194" y="1984591"/>
            <a:ext cx="285293" cy="285293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417320" y="1852917"/>
            <a:ext cx="250941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b="1" dirty="0">
                <a:solidFill>
                  <a:srgbClr val="8FE3D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STEP 1</a:t>
            </a:r>
            <a:endParaRPr lang="en-US" sz="950" dirty="0"/>
          </a:p>
        </p:txBody>
      </p:sp>
      <p:sp>
        <p:nvSpPr>
          <p:cNvPr id="10" name="Text 7"/>
          <p:cNvSpPr txBox="1"/>
          <p:nvPr/>
        </p:nvSpPr>
        <p:spPr>
          <a:xfrm>
            <a:off x="1417320" y="2081517"/>
            <a:ext cx="250941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도입 문의</a:t>
            </a:r>
            <a:endParaRPr lang="en-US" sz="1450" dirty="0"/>
          </a:p>
        </p:txBody>
      </p:sp>
      <p:sp>
        <p:nvSpPr>
          <p:cNvPr id="11" name="Text 8"/>
          <p:cNvSpPr txBox="1"/>
          <p:nvPr/>
        </p:nvSpPr>
        <p:spPr>
          <a:xfrm>
            <a:off x="731520" y="2584437"/>
            <a:ext cx="314949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150" dirty="0">
                <a:solidFill>
                  <a:srgbClr val="C9D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전화 · 이메일 · 홈페이지</a:t>
            </a:r>
            <a:endParaRPr lang="en-US" sz="115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150" dirty="0">
                <a:solidFill>
                  <a:srgbClr val="C9D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보유 대수 · 노선 · 기존 시스템</a:t>
            </a:r>
            <a:endParaRPr lang="en-US" sz="1150" dirty="0"/>
          </a:p>
        </p:txBody>
      </p:sp>
      <p:sp>
        <p:nvSpPr>
          <p:cNvPr id="12" name="Shape 9"/>
          <p:cNvSpPr/>
          <p:nvPr/>
        </p:nvSpPr>
        <p:spPr>
          <a:xfrm>
            <a:off x="4338218" y="1670037"/>
            <a:ext cx="3515258" cy="2103120"/>
          </a:xfrm>
          <a:prstGeom prst="roundRect">
            <a:avLst>
              <a:gd name="adj" fmla="val 4348"/>
            </a:avLst>
          </a:prstGeom>
          <a:solidFill>
            <a:srgbClr val="14315A"/>
          </a:solidFill>
          <a:ln w="6350">
            <a:solidFill>
              <a:srgbClr val="14315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3" name="Shape 10"/>
          <p:cNvSpPr/>
          <p:nvPr/>
        </p:nvSpPr>
        <p:spPr>
          <a:xfrm>
            <a:off x="4521098" y="1852917"/>
            <a:ext cx="548640" cy="548640"/>
          </a:xfrm>
          <a:prstGeom prst="ellipse">
            <a:avLst/>
          </a:prstGeom>
          <a:solidFill>
            <a:srgbClr val="0FA98F"/>
          </a:solidFill>
          <a:ln w="12700">
            <a:solidFill>
              <a:srgbClr val="0FA98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2772" y="1984591"/>
            <a:ext cx="285293" cy="285293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5206898" y="1852917"/>
            <a:ext cx="250941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b="1" dirty="0">
                <a:solidFill>
                  <a:srgbClr val="8FE3D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STEP 2</a:t>
            </a:r>
            <a:endParaRPr lang="en-US" sz="950" dirty="0"/>
          </a:p>
        </p:txBody>
      </p:sp>
      <p:sp>
        <p:nvSpPr>
          <p:cNvPr id="16" name="Text 12"/>
          <p:cNvSpPr txBox="1"/>
          <p:nvPr/>
        </p:nvSpPr>
        <p:spPr>
          <a:xfrm>
            <a:off x="5206898" y="2081517"/>
            <a:ext cx="250941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견적 · 계약</a:t>
            </a:r>
            <a:endParaRPr lang="en-US" sz="1450" dirty="0"/>
          </a:p>
        </p:txBody>
      </p:sp>
      <p:sp>
        <p:nvSpPr>
          <p:cNvPr id="17" name="Text 13"/>
          <p:cNvSpPr txBox="1"/>
          <p:nvPr/>
        </p:nvSpPr>
        <p:spPr>
          <a:xfrm>
            <a:off x="4521098" y="2584437"/>
            <a:ext cx="314949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150" dirty="0">
                <a:solidFill>
                  <a:srgbClr val="C9D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가격표 기준 월 이용료 안내</a:t>
            </a:r>
            <a:endParaRPr lang="en-US" sz="115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150" dirty="0">
                <a:solidFill>
                  <a:srgbClr val="C9D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계약서 서명으로 확정</a:t>
            </a:r>
            <a:endParaRPr lang="en-US" sz="1150" dirty="0"/>
          </a:p>
        </p:txBody>
      </p:sp>
      <p:sp>
        <p:nvSpPr>
          <p:cNvPr id="18" name="Shape 14"/>
          <p:cNvSpPr/>
          <p:nvPr/>
        </p:nvSpPr>
        <p:spPr>
          <a:xfrm>
            <a:off x="8127797" y="1670037"/>
            <a:ext cx="3515258" cy="2103120"/>
          </a:xfrm>
          <a:prstGeom prst="roundRect">
            <a:avLst>
              <a:gd name="adj" fmla="val 4348"/>
            </a:avLst>
          </a:prstGeom>
          <a:solidFill>
            <a:srgbClr val="14315A"/>
          </a:solidFill>
          <a:ln w="6350">
            <a:solidFill>
              <a:srgbClr val="14315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9" name="Shape 15"/>
          <p:cNvSpPr/>
          <p:nvPr/>
        </p:nvSpPr>
        <p:spPr>
          <a:xfrm>
            <a:off x="8310677" y="1852917"/>
            <a:ext cx="548640" cy="548640"/>
          </a:xfrm>
          <a:prstGeom prst="ellipse">
            <a:avLst/>
          </a:prstGeom>
          <a:solidFill>
            <a:srgbClr val="0FA98F"/>
          </a:solidFill>
          <a:ln w="12700">
            <a:solidFill>
              <a:srgbClr val="0FA98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2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42350" y="1984591"/>
            <a:ext cx="285293" cy="285293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8996477" y="1852917"/>
            <a:ext cx="250941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b="1" dirty="0">
                <a:solidFill>
                  <a:srgbClr val="8FE3D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STEP 3</a:t>
            </a:r>
            <a:endParaRPr lang="en-US" sz="950" dirty="0"/>
          </a:p>
        </p:txBody>
      </p:sp>
      <p:sp>
        <p:nvSpPr>
          <p:cNvPr id="22" name="Text 17"/>
          <p:cNvSpPr txBox="1"/>
          <p:nvPr/>
        </p:nvSpPr>
        <p:spPr>
          <a:xfrm>
            <a:off x="8996477" y="2081517"/>
            <a:ext cx="250941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즉시 운영</a:t>
            </a:r>
            <a:endParaRPr lang="en-US" sz="1450" dirty="0"/>
          </a:p>
        </p:txBody>
      </p:sp>
      <p:sp>
        <p:nvSpPr>
          <p:cNvPr id="23" name="Text 18"/>
          <p:cNvSpPr txBox="1"/>
          <p:nvPr/>
        </p:nvSpPr>
        <p:spPr>
          <a:xfrm>
            <a:off x="8310677" y="2584437"/>
            <a:ext cx="314949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150" dirty="0">
                <a:solidFill>
                  <a:srgbClr val="C9D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계약 직후 계정 발급 · 운영</a:t>
            </a:r>
            <a:endParaRPr lang="en-US" sz="115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150" dirty="0">
                <a:solidFill>
                  <a:srgbClr val="C9D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이관 · 커스텀은 병행</a:t>
            </a:r>
            <a:endParaRPr lang="en-US" sz="1150" dirty="0"/>
          </a:p>
        </p:txBody>
      </p:sp>
      <p:sp>
        <p:nvSpPr>
          <p:cNvPr id="24" name="Text 19"/>
          <p:cNvSpPr txBox="1"/>
          <p:nvPr/>
        </p:nvSpPr>
        <p:spPr>
          <a:xfrm>
            <a:off x="548640" y="4047477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8FE3D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웹 시뮬레이션 — 제품소개 사이트에서 배차생성 → 근태 → 마감 → 급여 → 관제 화면을 데모 데이터로 직접 조작해 보실 수 있습니다</a:t>
            </a:r>
            <a:endParaRPr lang="en-US" sz="1300" dirty="0"/>
          </a:p>
        </p:txBody>
      </p:sp>
      <p:sp>
        <p:nvSpPr>
          <p:cNvPr id="25" name="Shape 20"/>
          <p:cNvSpPr/>
          <p:nvPr/>
        </p:nvSpPr>
        <p:spPr>
          <a:xfrm>
            <a:off x="548640" y="4596117"/>
            <a:ext cx="11094415" cy="0"/>
          </a:xfrm>
          <a:prstGeom prst="line">
            <a:avLst/>
          </a:prstGeom>
          <a:noFill/>
          <a:ln w="9525">
            <a:solidFill>
              <a:srgbClr val="3A5A85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6" name="Text 21"/>
          <p:cNvSpPr txBox="1"/>
          <p:nvPr/>
        </p:nvSpPr>
        <p:spPr>
          <a:xfrm>
            <a:off x="548640" y="4733277"/>
            <a:ext cx="11094415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㈜서울소프트 · 대표이사 노병진</a:t>
            </a:r>
            <a:endParaRPr lang="en-US" sz="1500" dirty="0"/>
          </a:p>
        </p:txBody>
      </p:sp>
      <p:sp>
        <p:nvSpPr>
          <p:cNvPr id="27" name="Text 22"/>
          <p:cNvSpPr txBox="1"/>
          <p:nvPr/>
        </p:nvSpPr>
        <p:spPr>
          <a:xfrm>
            <a:off x="548640" y="5099037"/>
            <a:ext cx="11094415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C9D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본사 충북 충주시 중앙로 80, 501호 · 서울사무소 서울 금천구 가산디지털1로 84, 810호</a:t>
            </a:r>
            <a:endParaRPr lang="en-US" sz="1150" dirty="0"/>
          </a:p>
        </p:txBody>
      </p:sp>
      <p:sp>
        <p:nvSpPr>
          <p:cNvPr id="28" name="Text 23"/>
          <p:cNvSpPr txBox="1"/>
          <p:nvPr/>
        </p:nvSpPr>
        <p:spPr>
          <a:xfrm>
            <a:off x="548640" y="5464797"/>
            <a:ext cx="11094415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C9D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www.seoulsoft.co.kr · Tel. 02-6052-1193 · sales@seoulsoft.co.kr</a:t>
            </a:r>
            <a:endParaRPr lang="en-US" sz="115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0FA98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부록 · 기능 목록 1/3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9441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배차 · 근태 · 인사 · 급여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9601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서울소프트 모빌하이 · 화면 속 인명·차량·금액은 데모용 데이터이며 일부 화면은 개인정보 보호를 위해 흐림 처리했습니다</a:t>
            </a:r>
            <a:endParaRPr lang="en-US" sz="800" dirty="0"/>
          </a:p>
        </p:txBody>
      </p:sp>
      <p:sp>
        <p:nvSpPr>
          <p:cNvPr id="5" name="Text 3"/>
          <p:cNvSpPr txBox="1"/>
          <p:nvPr/>
        </p:nvSpPr>
        <p:spPr>
          <a:xfrm>
            <a:off x="9814255" y="649224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MobilHi  ·  50</a:t>
            </a:r>
            <a:endParaRPr lang="en-US" sz="850" dirty="0"/>
          </a:p>
        </p:txBody>
      </p:sp>
      <p:sp>
        <p:nvSpPr>
          <p:cNvPr id="6" name="Shape 4"/>
          <p:cNvSpPr/>
          <p:nvPr/>
        </p:nvSpPr>
        <p:spPr>
          <a:xfrm>
            <a:off x="548640" y="1672545"/>
            <a:ext cx="3545738" cy="4206240"/>
          </a:xfrm>
          <a:prstGeom prst="roundRect">
            <a:avLst>
              <a:gd name="adj" fmla="val 2579"/>
            </a:avLst>
          </a:prstGeom>
          <a:solidFill>
            <a:srgbClr val="F4F7FB"/>
          </a:solidFill>
          <a:ln w="6350">
            <a:solidFill>
              <a:srgbClr val="F4F7F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Text 5"/>
          <p:cNvSpPr txBox="1"/>
          <p:nvPr/>
        </p:nvSpPr>
        <p:spPr>
          <a:xfrm>
            <a:off x="777240" y="1920240"/>
            <a:ext cx="308853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배차관리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777240" y="2423160"/>
            <a:ext cx="3088538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200"/>
              </a:spcAft>
              <a:buSzPct val="100000"/>
              <a:buChar char="▪"/>
            </a:pPr>
            <a:r>
              <a:rPr lang="en-US" sz="13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노선관리 · 정류장관리</a:t>
            </a:r>
            <a:endParaRPr lang="en-US" sz="1350" dirty="0"/>
          </a:p>
          <a:p>
            <a:pPr marL="342900" indent="-342900">
              <a:spcAft>
                <a:spcPts val="1200"/>
              </a:spcAft>
              <a:buSzPct val="100000"/>
              <a:buChar char="▪"/>
            </a:pPr>
            <a:r>
              <a:rPr lang="en-US" sz="13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운행계통 · 배차시간 · 운행회수</a:t>
            </a:r>
            <a:endParaRPr lang="en-US" sz="1350" dirty="0"/>
          </a:p>
          <a:p>
            <a:pPr marL="342900" indent="-342900">
              <a:spcAft>
                <a:spcPts val="1200"/>
              </a:spcAft>
              <a:buSzPct val="100000"/>
              <a:buChar char="▪"/>
            </a:pPr>
            <a:r>
              <a:rPr lang="en-US" sz="13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고정근무자 · 이력관리</a:t>
            </a:r>
            <a:endParaRPr lang="en-US" sz="1350" dirty="0"/>
          </a:p>
          <a:p>
            <a:pPr marL="342900" indent="-342900">
              <a:spcAft>
                <a:spcPts val="1200"/>
              </a:spcAft>
              <a:buSzPct val="100000"/>
              <a:buChar char="▪"/>
            </a:pPr>
            <a:r>
              <a:rPr lang="en-US" sz="13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일일배차 · 기사/차량별 현황</a:t>
            </a:r>
            <a:endParaRPr lang="en-US" sz="1350" dirty="0"/>
          </a:p>
          <a:p>
            <a:pPr marL="342900" indent="-342900">
              <a:spcAft>
                <a:spcPts val="1200"/>
              </a:spcAft>
              <a:buSzPct val="100000"/>
              <a:buChar char="▪"/>
            </a:pPr>
            <a:r>
              <a:rPr lang="en-US" sz="13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승무지시서 · 승무대기자</a:t>
            </a:r>
            <a:endParaRPr lang="en-US" sz="1350" dirty="0"/>
          </a:p>
          <a:p>
            <a:pPr marL="342900" indent="-342900">
              <a:spcAft>
                <a:spcPts val="1200"/>
              </a:spcAft>
              <a:buSzPct val="100000"/>
              <a:buChar char="▪"/>
            </a:pPr>
            <a:r>
              <a:rPr lang="en-US" sz="13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월배차관리 · 배차표</a:t>
            </a:r>
            <a:endParaRPr lang="en-US" sz="1350" dirty="0"/>
          </a:p>
          <a:p>
            <a:pPr marL="342900" indent="-342900">
              <a:spcAft>
                <a:spcPts val="1200"/>
              </a:spcAft>
              <a:buSzPct val="100000"/>
              <a:buChar char="▪"/>
            </a:pPr>
            <a:r>
              <a:rPr lang="en-US" sz="13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시외 배차 · 운행대수 · km수당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4322978" y="1672545"/>
            <a:ext cx="3545738" cy="4206240"/>
          </a:xfrm>
          <a:prstGeom prst="roundRect">
            <a:avLst>
              <a:gd name="adj" fmla="val 2579"/>
            </a:avLst>
          </a:prstGeom>
          <a:solidFill>
            <a:srgbClr val="E9F0F8"/>
          </a:solidFill>
          <a:ln w="6350">
            <a:solidFill>
              <a:srgbClr val="E9F0F8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" name="Text 8"/>
          <p:cNvSpPr txBox="1"/>
          <p:nvPr/>
        </p:nvSpPr>
        <p:spPr>
          <a:xfrm>
            <a:off x="4551578" y="1920240"/>
            <a:ext cx="308853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근태 · 연차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4551578" y="2423160"/>
            <a:ext cx="3088538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200"/>
              </a:spcAft>
              <a:buSzPct val="100000"/>
              <a:buChar char="▪"/>
            </a:pPr>
            <a:r>
              <a:rPr lang="en-US" sz="13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근태입력 · 근태관리(19종)</a:t>
            </a:r>
            <a:endParaRPr lang="en-US" sz="1350" dirty="0"/>
          </a:p>
          <a:p>
            <a:pPr marL="342900" indent="-342900">
              <a:spcAft>
                <a:spcPts val="1200"/>
              </a:spcAft>
              <a:buSzPct val="100000"/>
              <a:buChar char="▪"/>
            </a:pPr>
            <a:r>
              <a:rPr lang="en-US" sz="13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결행사유 · 예비차운행 · 근무유보</a:t>
            </a:r>
            <a:endParaRPr lang="en-US" sz="1350" dirty="0"/>
          </a:p>
          <a:p>
            <a:pPr marL="342900" indent="-342900">
              <a:spcAft>
                <a:spcPts val="1200"/>
              </a:spcAft>
              <a:buSzPct val="100000"/>
              <a:buChar char="▪"/>
            </a:pPr>
            <a:r>
              <a:rPr lang="en-US" sz="13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근태이체 · 결행이체 · 가동내역</a:t>
            </a:r>
            <a:endParaRPr lang="en-US" sz="1350" dirty="0"/>
          </a:p>
          <a:p>
            <a:pPr marL="342900" indent="-342900">
              <a:spcAft>
                <a:spcPts val="1200"/>
              </a:spcAft>
              <a:buSzPct val="100000"/>
              <a:buChar char="▪"/>
            </a:pPr>
            <a:r>
              <a:rPr lang="en-US" sz="13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일별 · 월 근태마감 · 근태집계</a:t>
            </a:r>
            <a:endParaRPr lang="en-US" sz="1350" dirty="0"/>
          </a:p>
          <a:p>
            <a:pPr marL="342900" indent="-342900">
              <a:spcAft>
                <a:spcPts val="1200"/>
              </a:spcAft>
              <a:buSzPct val="100000"/>
              <a:buChar char="▪"/>
            </a:pPr>
            <a:r>
              <a:rPr lang="en-US" sz="13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연차발생 · 연차마감 · 수당 대상자</a:t>
            </a:r>
            <a:endParaRPr lang="en-US" sz="1350" dirty="0"/>
          </a:p>
          <a:p>
            <a:pPr marL="342900" indent="-342900">
              <a:spcAft>
                <a:spcPts val="1200"/>
              </a:spcAft>
              <a:buSzPct val="100000"/>
              <a:buChar char="▪"/>
            </a:pPr>
            <a:r>
              <a:rPr lang="en-US" sz="13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임직원 근태코드 · 출근부</a:t>
            </a:r>
            <a:endParaRPr lang="en-US" sz="1350" dirty="0"/>
          </a:p>
          <a:p>
            <a:pPr marL="342900" indent="-342900">
              <a:spcAft>
                <a:spcPts val="1200"/>
              </a:spcAft>
              <a:buSzPct val="100000"/>
              <a:buChar char="▪"/>
            </a:pPr>
            <a:r>
              <a:rPr lang="en-US" sz="13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운행기록표 · 휴게시간 · 운행일지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8097317" y="1672545"/>
            <a:ext cx="3545738" cy="4206240"/>
          </a:xfrm>
          <a:prstGeom prst="roundRect">
            <a:avLst>
              <a:gd name="adj" fmla="val 2579"/>
            </a:avLst>
          </a:prstGeom>
          <a:solidFill>
            <a:srgbClr val="F4F7FB"/>
          </a:solidFill>
          <a:ln w="6350">
            <a:solidFill>
              <a:srgbClr val="F4F7F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3" name="Text 11"/>
          <p:cNvSpPr txBox="1"/>
          <p:nvPr/>
        </p:nvSpPr>
        <p:spPr>
          <a:xfrm>
            <a:off x="8325917" y="1920240"/>
            <a:ext cx="308853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인사 · 급여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8325917" y="2423160"/>
            <a:ext cx="3088538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200"/>
              </a:spcAft>
              <a:buSzPct val="100000"/>
              <a:buChar char="▪"/>
            </a:pPr>
            <a:r>
              <a:rPr lang="en-US" sz="130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인사정보 · 재직이력 · 인사기록카드</a:t>
            </a:r>
            <a:endParaRPr lang="en-US" sz="1300" dirty="0"/>
          </a:p>
          <a:p>
            <a:pPr marL="342900" indent="-342900">
              <a:spcAft>
                <a:spcPts val="1200"/>
              </a:spcAft>
              <a:buSzPct val="100000"/>
              <a:buChar char="▪"/>
            </a:pPr>
            <a:r>
              <a:rPr lang="en-US" sz="130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출퇴근 · 조건별 사원내역</a:t>
            </a:r>
            <a:endParaRPr lang="en-US" sz="1300" dirty="0"/>
          </a:p>
          <a:p>
            <a:pPr marL="342900" indent="-342900">
              <a:spcAft>
                <a:spcPts val="1200"/>
              </a:spcAft>
              <a:buSzPct val="100000"/>
              <a:buChar char="▪"/>
            </a:pPr>
            <a:r>
              <a:rPr lang="en-US" sz="130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4대보험 · 포상징계 · 휴직산재</a:t>
            </a:r>
            <a:endParaRPr lang="en-US" sz="1300" dirty="0"/>
          </a:p>
          <a:p>
            <a:pPr marL="342900" indent="-342900">
              <a:spcAft>
                <a:spcPts val="1200"/>
              </a:spcAft>
              <a:buSzPct val="100000"/>
              <a:buChar char="▪"/>
            </a:pPr>
            <a:r>
              <a:rPr lang="en-US" sz="130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연차및청원 · 증명서 · 사원별교육</a:t>
            </a:r>
            <a:endParaRPr lang="en-US" sz="1300" dirty="0"/>
          </a:p>
          <a:p>
            <a:pPr marL="342900" indent="-342900">
              <a:spcAft>
                <a:spcPts val="1200"/>
              </a:spcAft>
              <a:buSzPct val="100000"/>
              <a:buChar char="▪"/>
            </a:pPr>
            <a:r>
              <a:rPr lang="en-US" sz="130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운수직급여 · 임금표 · 상여 · 퇴직</a:t>
            </a:r>
            <a:endParaRPr lang="en-US" sz="1300" dirty="0"/>
          </a:p>
          <a:p>
            <a:pPr marL="342900" indent="-342900">
              <a:spcAft>
                <a:spcPts val="1200"/>
              </a:spcAft>
              <a:buSzPct val="100000"/>
              <a:buChar char="▪"/>
            </a:pPr>
            <a:r>
              <a:rPr lang="en-US" sz="130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조퇴수당 · 연차수당 · 소급 3종</a:t>
            </a:r>
            <a:endParaRPr lang="en-US" sz="1300" dirty="0"/>
          </a:p>
          <a:p>
            <a:pPr marL="342900" indent="-342900">
              <a:spcAft>
                <a:spcPts val="1200"/>
              </a:spcAft>
              <a:buSzPct val="100000"/>
              <a:buChar char="▪"/>
            </a:pPr>
            <a:r>
              <a:rPr lang="en-US" sz="130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관리직/정비직 급여 · 급여마감</a:t>
            </a:r>
            <a:endParaRPr lang="en-US" sz="1300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4">
            <a:extLst>
              <a:ext uri="{FF2B5EF4-FFF2-40B4-BE49-F238E27FC236}">
                <a16:creationId xmlns:a16="http://schemas.microsoft.com/office/drawing/2014/main" id="{CC010C6F-3BB5-F2F9-8563-384C71D90D15}"/>
              </a:ext>
            </a:extLst>
          </p:cNvPr>
          <p:cNvSpPr/>
          <p:nvPr/>
        </p:nvSpPr>
        <p:spPr>
          <a:xfrm>
            <a:off x="548640" y="1672545"/>
            <a:ext cx="3545738" cy="4206240"/>
          </a:xfrm>
          <a:prstGeom prst="roundRect">
            <a:avLst>
              <a:gd name="adj" fmla="val 2579"/>
            </a:avLst>
          </a:prstGeom>
          <a:solidFill>
            <a:srgbClr val="F4F7FB"/>
          </a:solidFill>
          <a:ln w="6350">
            <a:solidFill>
              <a:srgbClr val="F4F7F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6" name="Shape 7">
            <a:extLst>
              <a:ext uri="{FF2B5EF4-FFF2-40B4-BE49-F238E27FC236}">
                <a16:creationId xmlns:a16="http://schemas.microsoft.com/office/drawing/2014/main" id="{4F1E9769-D6A4-E157-54F7-989A9ED6589F}"/>
              </a:ext>
            </a:extLst>
          </p:cNvPr>
          <p:cNvSpPr/>
          <p:nvPr/>
        </p:nvSpPr>
        <p:spPr>
          <a:xfrm>
            <a:off x="4322978" y="1672545"/>
            <a:ext cx="3545738" cy="4206240"/>
          </a:xfrm>
          <a:prstGeom prst="roundRect">
            <a:avLst>
              <a:gd name="adj" fmla="val 2579"/>
            </a:avLst>
          </a:prstGeom>
          <a:solidFill>
            <a:srgbClr val="E9F0F8"/>
          </a:solidFill>
          <a:ln w="6350">
            <a:solidFill>
              <a:srgbClr val="E9F0F8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7" name="Shape 10">
            <a:extLst>
              <a:ext uri="{FF2B5EF4-FFF2-40B4-BE49-F238E27FC236}">
                <a16:creationId xmlns:a16="http://schemas.microsoft.com/office/drawing/2014/main" id="{06FAE774-4ED8-C6C9-7AFF-87EEAE97995E}"/>
              </a:ext>
            </a:extLst>
          </p:cNvPr>
          <p:cNvSpPr/>
          <p:nvPr/>
        </p:nvSpPr>
        <p:spPr>
          <a:xfrm>
            <a:off x="8097317" y="1672545"/>
            <a:ext cx="3545738" cy="4206240"/>
          </a:xfrm>
          <a:prstGeom prst="roundRect">
            <a:avLst>
              <a:gd name="adj" fmla="val 2579"/>
            </a:avLst>
          </a:prstGeom>
          <a:solidFill>
            <a:srgbClr val="F4F7FB"/>
          </a:solidFill>
          <a:ln w="6350">
            <a:solidFill>
              <a:srgbClr val="F4F7F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" name="Text 0"/>
          <p:cNvSpPr txBox="1"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0FA98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부록 · 기능 목록 2/3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9441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수입금 · 차량 · 안전 · 정비 · 자재 · 회계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9601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서울소프트 모빌하이 · 화면 속 인명·차량·금액은 데모용 데이터이며 일부 화면은 개인정보 보호를 위해 흐림 처리했습니다</a:t>
            </a:r>
            <a:endParaRPr lang="en-US" sz="800" dirty="0"/>
          </a:p>
        </p:txBody>
      </p:sp>
      <p:sp>
        <p:nvSpPr>
          <p:cNvPr id="5" name="Text 3"/>
          <p:cNvSpPr txBox="1"/>
          <p:nvPr/>
        </p:nvSpPr>
        <p:spPr>
          <a:xfrm>
            <a:off x="9814255" y="649224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MobilHi  ·  51</a:t>
            </a:r>
            <a:endParaRPr lang="en-US" sz="85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1920240"/>
            <a:ext cx="308853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수입금 · 하이패스 · 회계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777240" y="2423160"/>
            <a:ext cx="3088538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200"/>
              </a:spcAft>
              <a:buSzPct val="100000"/>
              <a:buChar char="▪"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수입금 등록 · 조회 · 마감</a:t>
            </a:r>
            <a:endParaRPr lang="en-US" sz="1150" dirty="0"/>
          </a:p>
          <a:p>
            <a:pPr marL="342900" indent="-342900">
              <a:spcAft>
                <a:spcPts val="1200"/>
              </a:spcAft>
              <a:buSzPct val="100000"/>
              <a:buChar char="▪"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교통카드 정산 · 하이패스 정산</a:t>
            </a:r>
            <a:endParaRPr lang="en-US" sz="1150" dirty="0"/>
          </a:p>
          <a:p>
            <a:pPr marL="342900" indent="-342900">
              <a:spcAft>
                <a:spcPts val="1200"/>
              </a:spcAft>
              <a:buSzPct val="100000"/>
              <a:buChar char="▪"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일반전표 · 출납 · 현금출납장 · 지출증명</a:t>
            </a:r>
            <a:endParaRPr lang="en-US" sz="1150" dirty="0"/>
          </a:p>
          <a:p>
            <a:pPr marL="342900" indent="-342900">
              <a:spcAft>
                <a:spcPts val="1200"/>
              </a:spcAft>
              <a:buSzPct val="100000"/>
              <a:buChar char="▪"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계정별/항목별/총계정원장</a:t>
            </a:r>
            <a:endParaRPr lang="en-US" sz="1150" dirty="0"/>
          </a:p>
          <a:p>
            <a:pPr marL="342900" indent="-342900">
              <a:spcAft>
                <a:spcPts val="1200"/>
              </a:spcAft>
              <a:buSzPct val="100000"/>
              <a:buChar char="▪"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시산표 · 재무상태표 · 손익 · 원가명세서</a:t>
            </a:r>
            <a:endParaRPr lang="en-US" sz="1150" dirty="0"/>
          </a:p>
          <a:p>
            <a:pPr marL="342900" indent="-342900">
              <a:spcAft>
                <a:spcPts val="1200"/>
              </a:spcAft>
              <a:buSzPct val="100000"/>
              <a:buChar char="▪"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부가세 · 자산 · 연말정산 · 회계마감</a:t>
            </a:r>
            <a:endParaRPr lang="en-US" sz="1150" dirty="0"/>
          </a:p>
        </p:txBody>
      </p:sp>
      <p:sp>
        <p:nvSpPr>
          <p:cNvPr id="10" name="Text 8"/>
          <p:cNvSpPr txBox="1"/>
          <p:nvPr/>
        </p:nvSpPr>
        <p:spPr>
          <a:xfrm>
            <a:off x="4551578" y="1920240"/>
            <a:ext cx="308853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차량 · 사고 · 안전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4551578" y="2423160"/>
            <a:ext cx="3088538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200"/>
              </a:spcAft>
              <a:buSzPct val="100000"/>
              <a:buChar char="▪"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차량관리 · 폐차 · 노선별 보유</a:t>
            </a:r>
            <a:endParaRPr lang="en-US" sz="1150" dirty="0"/>
          </a:p>
          <a:p>
            <a:pPr marL="342900" indent="-342900">
              <a:spcAft>
                <a:spcPts val="1200"/>
              </a:spcAft>
              <a:buSzPct val="100000"/>
              <a:buChar char="▪"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사고등록 · 사고통합관리 · 사고현황 분석</a:t>
            </a:r>
            <a:endParaRPr lang="en-US" sz="1150" dirty="0"/>
          </a:p>
          <a:p>
            <a:pPr marL="342900" indent="-342900">
              <a:spcAft>
                <a:spcPts val="1200"/>
              </a:spcAft>
              <a:buSzPct val="100000"/>
              <a:buChar char="▪"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영상정보 처리 · 민원사고코드</a:t>
            </a:r>
            <a:endParaRPr lang="en-US" sz="1150" dirty="0"/>
          </a:p>
          <a:p>
            <a:pPr marL="342900" indent="-342900">
              <a:spcAft>
                <a:spcPts val="1200"/>
              </a:spcAft>
              <a:buSzPct val="100000"/>
              <a:buChar char="▪"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음주측정 · 예방점검 · 민원/법규</a:t>
            </a:r>
            <a:endParaRPr lang="en-US" sz="1150" dirty="0"/>
          </a:p>
          <a:p>
            <a:pPr marL="342900" indent="-342900">
              <a:spcAft>
                <a:spcPts val="1200"/>
              </a:spcAft>
              <a:buSzPct val="100000"/>
              <a:buChar char="▪"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안전교육 · 사고징계</a:t>
            </a:r>
            <a:endParaRPr lang="en-US" sz="1150" dirty="0"/>
          </a:p>
          <a:p>
            <a:pPr marL="342900" indent="-342900">
              <a:spcAft>
                <a:spcPts val="1200"/>
              </a:spcAft>
              <a:buSzPct val="100000"/>
              <a:buChar char="▪"/>
            </a:pPr>
            <a:r>
              <a:rPr lang="en-US" sz="11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운영평가 · 인사평가(10개 영역)</a:t>
            </a:r>
            <a:endParaRPr lang="en-US" sz="1150" dirty="0"/>
          </a:p>
        </p:txBody>
      </p:sp>
      <p:sp>
        <p:nvSpPr>
          <p:cNvPr id="13" name="Text 11"/>
          <p:cNvSpPr txBox="1"/>
          <p:nvPr/>
        </p:nvSpPr>
        <p:spPr>
          <a:xfrm>
            <a:off x="8325917" y="1920240"/>
            <a:ext cx="308853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정비 · 자재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8325917" y="2423160"/>
            <a:ext cx="3088538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200"/>
              </a:spcAft>
              <a:buSzPct val="100000"/>
              <a:buChar char="▪"/>
            </a:pPr>
            <a:r>
              <a:rPr lang="en-US" sz="12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차량안전점검 · 정비현황 · 정비및점검</a:t>
            </a:r>
            <a:endParaRPr lang="en-US" sz="1250" dirty="0"/>
          </a:p>
          <a:p>
            <a:pPr marL="342900" indent="-342900">
              <a:spcAft>
                <a:spcPts val="1200"/>
              </a:spcAft>
              <a:buSzPct val="100000"/>
              <a:buChar char="▪"/>
            </a:pPr>
            <a:r>
              <a:rPr lang="en-US" sz="12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타이어이력 · 정비사관리</a:t>
            </a:r>
            <a:endParaRPr lang="en-US" sz="1250" dirty="0"/>
          </a:p>
          <a:p>
            <a:pPr marL="342900" indent="-342900">
              <a:spcAft>
                <a:spcPts val="1200"/>
              </a:spcAft>
              <a:buSzPct val="100000"/>
              <a:buChar char="▪"/>
            </a:pPr>
            <a:r>
              <a:rPr lang="en-US" sz="12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부품 입출고 · 자재일보</a:t>
            </a:r>
            <a:endParaRPr lang="en-US" sz="1250" dirty="0"/>
          </a:p>
          <a:p>
            <a:pPr marL="342900" indent="-342900">
              <a:spcAft>
                <a:spcPts val="1200"/>
              </a:spcAft>
              <a:buSzPct val="100000"/>
              <a:buChar char="▪"/>
            </a:pPr>
            <a:r>
              <a:rPr lang="en-US" sz="12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재고현황 · 부품비용 · 외상매입금</a:t>
            </a:r>
            <a:endParaRPr lang="en-US" sz="1250" dirty="0"/>
          </a:p>
          <a:p>
            <a:pPr marL="342900" indent="-342900">
              <a:spcAft>
                <a:spcPts val="1200"/>
              </a:spcAft>
              <a:buSzPct val="100000"/>
              <a:buChar char="▪"/>
            </a:pPr>
            <a:r>
              <a:rPr lang="en-US" sz="12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차량 유지비 · 출고단가 · 외주수리</a:t>
            </a:r>
            <a:endParaRPr lang="en-US" sz="1250" dirty="0"/>
          </a:p>
          <a:p>
            <a:pPr marL="342900" indent="-342900">
              <a:spcAft>
                <a:spcPts val="1200"/>
              </a:spcAft>
              <a:buSzPct val="100000"/>
              <a:buChar char="▪"/>
            </a:pPr>
            <a:r>
              <a:rPr lang="en-US" sz="12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부품연이월 · 불용부품</a:t>
            </a:r>
            <a:endParaRPr lang="en-US" sz="1250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4">
            <a:extLst>
              <a:ext uri="{FF2B5EF4-FFF2-40B4-BE49-F238E27FC236}">
                <a16:creationId xmlns:a16="http://schemas.microsoft.com/office/drawing/2014/main" id="{66132514-24A9-ABEC-4CA8-82005518A04F}"/>
              </a:ext>
            </a:extLst>
          </p:cNvPr>
          <p:cNvSpPr/>
          <p:nvPr/>
        </p:nvSpPr>
        <p:spPr>
          <a:xfrm>
            <a:off x="548640" y="1672545"/>
            <a:ext cx="3545738" cy="4206240"/>
          </a:xfrm>
          <a:prstGeom prst="roundRect">
            <a:avLst>
              <a:gd name="adj" fmla="val 2579"/>
            </a:avLst>
          </a:prstGeom>
          <a:solidFill>
            <a:srgbClr val="F4F7FB"/>
          </a:solidFill>
          <a:ln w="6350">
            <a:solidFill>
              <a:srgbClr val="F4F7F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6" name="Shape 7">
            <a:extLst>
              <a:ext uri="{FF2B5EF4-FFF2-40B4-BE49-F238E27FC236}">
                <a16:creationId xmlns:a16="http://schemas.microsoft.com/office/drawing/2014/main" id="{BEE5D33A-DA7A-551B-3164-08019DD29B70}"/>
              </a:ext>
            </a:extLst>
          </p:cNvPr>
          <p:cNvSpPr/>
          <p:nvPr/>
        </p:nvSpPr>
        <p:spPr>
          <a:xfrm>
            <a:off x="4322978" y="1672545"/>
            <a:ext cx="3545738" cy="4206240"/>
          </a:xfrm>
          <a:prstGeom prst="roundRect">
            <a:avLst>
              <a:gd name="adj" fmla="val 2579"/>
            </a:avLst>
          </a:prstGeom>
          <a:solidFill>
            <a:srgbClr val="E9F0F8"/>
          </a:solidFill>
          <a:ln w="6350">
            <a:solidFill>
              <a:srgbClr val="E9F0F8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7" name="Shape 10">
            <a:extLst>
              <a:ext uri="{FF2B5EF4-FFF2-40B4-BE49-F238E27FC236}">
                <a16:creationId xmlns:a16="http://schemas.microsoft.com/office/drawing/2014/main" id="{E14DCDF9-73EC-7EE5-74D0-497F64BC5EBE}"/>
              </a:ext>
            </a:extLst>
          </p:cNvPr>
          <p:cNvSpPr/>
          <p:nvPr/>
        </p:nvSpPr>
        <p:spPr>
          <a:xfrm>
            <a:off x="8097317" y="1672545"/>
            <a:ext cx="3545738" cy="4206240"/>
          </a:xfrm>
          <a:prstGeom prst="roundRect">
            <a:avLst>
              <a:gd name="adj" fmla="val 2579"/>
            </a:avLst>
          </a:prstGeom>
          <a:solidFill>
            <a:srgbClr val="F4F7FB"/>
          </a:solidFill>
          <a:ln w="6350">
            <a:solidFill>
              <a:srgbClr val="F4F7F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" name="Text 0"/>
          <p:cNvSpPr txBox="1"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0FA98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부록 · 기능 목록 3/3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9441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FMS · DTG · 앱 · 기초정보 · AI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9601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서울소프트 모빌하이 · 화면 속 인명·차량·금액은 데모용 데이터이며 일부 화면은 개인정보 보호를 위해 흐림 처리했습니다</a:t>
            </a:r>
            <a:endParaRPr lang="en-US" sz="800" dirty="0"/>
          </a:p>
        </p:txBody>
      </p:sp>
      <p:sp>
        <p:nvSpPr>
          <p:cNvPr id="5" name="Text 3"/>
          <p:cNvSpPr txBox="1"/>
          <p:nvPr/>
        </p:nvSpPr>
        <p:spPr>
          <a:xfrm>
            <a:off x="9814255" y="649224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60707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MobilHi  ·  52</a:t>
            </a:r>
            <a:endParaRPr lang="en-US" sz="85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1920240"/>
            <a:ext cx="308853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FMS · DTG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777240" y="2423160"/>
            <a:ext cx="3088538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200"/>
              </a:spcAft>
              <a:buSzPct val="100000"/>
              <a:buChar char="▪"/>
            </a:pPr>
            <a:r>
              <a:rPr lang="en-US" sz="13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실시간 위치 · 속도 · 운행시간</a:t>
            </a:r>
            <a:endParaRPr lang="en-US" sz="1350" dirty="0"/>
          </a:p>
          <a:p>
            <a:pPr marL="342900" indent="-342900">
              <a:spcAft>
                <a:spcPts val="1200"/>
              </a:spcAft>
              <a:buSzPct val="100000"/>
              <a:buChar char="▪"/>
            </a:pPr>
            <a:r>
              <a:rPr lang="en-US" sz="13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배차간격 오차 · 경보 · 푸시</a:t>
            </a:r>
            <a:endParaRPr lang="en-US" sz="1350" dirty="0"/>
          </a:p>
          <a:p>
            <a:pPr marL="342900" indent="-342900">
              <a:spcAft>
                <a:spcPts val="1200"/>
              </a:spcAft>
              <a:buSzPct val="100000"/>
              <a:buChar char="▪"/>
            </a:pPr>
            <a:r>
              <a:rPr lang="en-US" sz="13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차고지 출고/입고 · GPS 궤적</a:t>
            </a:r>
            <a:endParaRPr lang="en-US" sz="1350" dirty="0"/>
          </a:p>
          <a:p>
            <a:pPr marL="342900" indent="-342900">
              <a:spcAft>
                <a:spcPts val="1200"/>
              </a:spcAft>
              <a:buSzPct val="100000"/>
              <a:buChar char="▪"/>
            </a:pPr>
            <a:r>
              <a:rPr lang="en-US" sz="13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DTG 대시보드 · 일별 상세</a:t>
            </a:r>
            <a:endParaRPr lang="en-US" sz="1350" dirty="0"/>
          </a:p>
          <a:p>
            <a:pPr marL="342900" indent="-342900">
              <a:spcAft>
                <a:spcPts val="1200"/>
              </a:spcAft>
              <a:buSzPct val="100000"/>
              <a:buChar char="▪"/>
            </a:pPr>
            <a:r>
              <a:rPr lang="en-US" sz="13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위험운전 판정 · 위반현황 · 재판정</a:t>
            </a:r>
            <a:endParaRPr lang="en-US" sz="1350" dirty="0"/>
          </a:p>
          <a:p>
            <a:pPr marL="342900" indent="-342900">
              <a:spcAft>
                <a:spcPts val="1200"/>
              </a:spcAft>
              <a:buSzPct val="100000"/>
              <a:buChar char="▪"/>
            </a:pPr>
            <a:r>
              <a:rPr lang="en-US" sz="13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배차일보 대사 · GPS 품질</a:t>
            </a:r>
            <a:endParaRPr lang="en-US" sz="1350" dirty="0"/>
          </a:p>
          <a:p>
            <a:pPr marL="342900" indent="-342900">
              <a:spcAft>
                <a:spcPts val="1200"/>
              </a:spcAft>
              <a:buSzPct val="100000"/>
              <a:buChar char="▪"/>
            </a:pPr>
            <a:r>
              <a:rPr lang="en-US" sz="13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eTAS 신고 · 차량 센서 · 원가 분석</a:t>
            </a:r>
            <a:endParaRPr lang="en-US" sz="1350" dirty="0"/>
          </a:p>
        </p:txBody>
      </p:sp>
      <p:sp>
        <p:nvSpPr>
          <p:cNvPr id="10" name="Text 8"/>
          <p:cNvSpPr txBox="1"/>
          <p:nvPr/>
        </p:nvSpPr>
        <p:spPr>
          <a:xfrm>
            <a:off x="4551578" y="1920240"/>
            <a:ext cx="308853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드라이버 앱 · 기초정보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4551578" y="2423160"/>
            <a:ext cx="3088538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200"/>
              </a:spcAft>
              <a:buSzPct val="100000"/>
              <a:buChar char="▪"/>
            </a:pPr>
            <a:r>
              <a:rPr lang="en-US" sz="13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배차 확인 · 알림 · 출퇴근 · 근태</a:t>
            </a:r>
            <a:endParaRPr lang="en-US" sz="1350" dirty="0"/>
          </a:p>
          <a:p>
            <a:pPr marL="342900" indent="-342900">
              <a:spcAft>
                <a:spcPts val="1200"/>
              </a:spcAft>
              <a:buSzPct val="100000"/>
              <a:buChar char="▪"/>
            </a:pPr>
            <a:r>
              <a:rPr lang="en-US" sz="13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운행일지 · 연차 신청 · 급여명세</a:t>
            </a:r>
            <a:endParaRPr lang="en-US" sz="1350" dirty="0"/>
          </a:p>
          <a:p>
            <a:pPr marL="342900" indent="-342900">
              <a:spcAft>
                <a:spcPts val="1200"/>
              </a:spcAft>
              <a:buSzPct val="100000"/>
              <a:buChar char="▪"/>
            </a:pPr>
            <a:r>
              <a:rPr lang="en-US" sz="13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공지 · 대체배차 수락/거절</a:t>
            </a:r>
            <a:endParaRPr lang="en-US" sz="1350" dirty="0"/>
          </a:p>
          <a:p>
            <a:pPr marL="342900" indent="-342900">
              <a:spcAft>
                <a:spcPts val="1200"/>
              </a:spcAft>
              <a:buSzPct val="100000"/>
              <a:buChar char="▪"/>
            </a:pPr>
            <a:r>
              <a:rPr lang="en-US" sz="13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사업장 · 부서 · 영업소 · 거래처</a:t>
            </a:r>
            <a:endParaRPr lang="en-US" sz="1350" dirty="0"/>
          </a:p>
          <a:p>
            <a:pPr marL="342900" indent="-342900">
              <a:spcAft>
                <a:spcPts val="1200"/>
              </a:spcAft>
              <a:buSzPct val="100000"/>
              <a:buChar char="▪"/>
            </a:pPr>
            <a:r>
              <a:rPr lang="en-US" sz="13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공휴일 · 정류장 · 시설 · 식단</a:t>
            </a:r>
            <a:endParaRPr lang="en-US" sz="1350" dirty="0"/>
          </a:p>
          <a:p>
            <a:pPr marL="342900" indent="-342900">
              <a:spcAft>
                <a:spcPts val="1200"/>
              </a:spcAft>
              <a:buSzPct val="100000"/>
              <a:buChar char="▪"/>
            </a:pPr>
            <a:r>
              <a:rPr lang="en-US" sz="135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권한 · 변경 이력 · 데모모드</a:t>
            </a:r>
            <a:endParaRPr lang="en-US" sz="1350" dirty="0"/>
          </a:p>
        </p:txBody>
      </p:sp>
      <p:sp>
        <p:nvSpPr>
          <p:cNvPr id="13" name="Text 11"/>
          <p:cNvSpPr txBox="1"/>
          <p:nvPr/>
        </p:nvSpPr>
        <p:spPr>
          <a:xfrm>
            <a:off x="8325917" y="1920240"/>
            <a:ext cx="308853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안전 IoT · AI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8325917" y="2423160"/>
            <a:ext cx="3088538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200"/>
              </a:spcAft>
              <a:buSzPct val="100000"/>
              <a:buChar char="▪"/>
            </a:pPr>
            <a:r>
              <a:rPr lang="en-US" sz="130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음주측정 키오스크 · 노트북 · BT</a:t>
            </a:r>
            <a:endParaRPr lang="en-US" sz="1300" dirty="0"/>
          </a:p>
          <a:p>
            <a:pPr marL="342900" indent="-342900">
              <a:spcAft>
                <a:spcPts val="1200"/>
              </a:spcAft>
              <a:buSzPct val="100000"/>
              <a:buChar char="▪"/>
            </a:pPr>
            <a:r>
              <a:rPr lang="en-US" sz="130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측정 결과 ERP 기록 · 3년 보관</a:t>
            </a:r>
            <a:endParaRPr lang="en-US" sz="1300" dirty="0"/>
          </a:p>
          <a:p>
            <a:pPr marL="342900" indent="-342900">
              <a:spcAft>
                <a:spcPts val="1200"/>
              </a:spcAft>
              <a:buSzPct val="100000"/>
              <a:buChar char="▪"/>
            </a:pPr>
            <a:r>
              <a:rPr lang="en-US" sz="130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결원 이벤트 · CSP 제약 검증</a:t>
            </a:r>
            <a:endParaRPr lang="en-US" sz="1300" dirty="0"/>
          </a:p>
          <a:p>
            <a:pPr marL="342900" indent="-342900">
              <a:spcAft>
                <a:spcPts val="1200"/>
              </a:spcAft>
              <a:buSzPct val="100000"/>
              <a:buChar char="▪"/>
            </a:pPr>
            <a:r>
              <a:rPr lang="en-US" sz="130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AI 순위 · 순차 컨택 (푸시 · 오토콜)</a:t>
            </a:r>
            <a:endParaRPr lang="en-US" sz="1300" dirty="0"/>
          </a:p>
          <a:p>
            <a:pPr marL="342900" indent="-342900">
              <a:spcAft>
                <a:spcPts val="1200"/>
              </a:spcAft>
              <a:buSzPct val="100000"/>
              <a:buChar char="▪"/>
            </a:pPr>
            <a:r>
              <a:rPr lang="en-US" sz="130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운수사별 규칙 엔진 · GUI</a:t>
            </a:r>
            <a:endParaRPr lang="en-US" sz="1300" dirty="0"/>
          </a:p>
          <a:p>
            <a:pPr marL="342900" indent="-342900">
              <a:spcAft>
                <a:spcPts val="1200"/>
              </a:spcAft>
              <a:buSzPct val="100000"/>
              <a:buChar char="▪"/>
            </a:pPr>
            <a:r>
              <a:rPr lang="en-US" sz="130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로컬 LLM · 실시간 KPI 모니터</a:t>
            </a:r>
            <a:endParaRPr lang="en-US" sz="1300" dirty="0"/>
          </a:p>
          <a:p>
            <a:pPr marL="342900" indent="-342900">
              <a:spcAft>
                <a:spcPts val="1200"/>
              </a:spcAft>
              <a:buSzPct val="100000"/>
              <a:buChar char="▪"/>
            </a:pPr>
            <a:r>
              <a:rPr lang="en-US" sz="1300" dirty="0">
                <a:solidFill>
                  <a:srgbClr val="17202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배차표 자동 갱신 · 스냅숏 복구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6358</Words>
  <Application>Microsoft Macintosh PowerPoint</Application>
  <PresentationFormat>와이드스크린</PresentationFormat>
  <Paragraphs>1182</Paragraphs>
  <Slides>52</Slides>
  <Notes>46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52</vt:i4>
      </vt:variant>
    </vt:vector>
  </HeadingPairs>
  <TitlesOfParts>
    <vt:vector size="55" baseType="lpstr">
      <vt:lpstr>Malgun Gothic</vt:lpstr>
      <vt:lpstr>Arial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모빌하이(MobilHi) 시내버스 통합 운영 플랫폼 제안서</dc:title>
  <dc:subject>PptxGenJS Presentation</dc:subject>
  <dc:creator>SeoulSoft</dc:creator>
  <cp:lastModifiedBy>황 홍석</cp:lastModifiedBy>
  <cp:revision>7</cp:revision>
  <dcterms:created xsi:type="dcterms:W3CDTF">2026-09-10T02:24:28Z</dcterms:created>
  <dcterms:modified xsi:type="dcterms:W3CDTF">2026-09-10T05:44:47Z</dcterms:modified>
</cp:coreProperties>
</file>